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5"/>
  </p:sldMasterIdLst>
  <p:notesMasterIdLst>
    <p:notesMasterId r:id="rId27"/>
  </p:notesMasterIdLst>
  <p:handoutMasterIdLst>
    <p:handoutMasterId r:id="rId28"/>
  </p:handoutMasterIdLst>
  <p:sldIdLst>
    <p:sldId id="514" r:id="rId6"/>
    <p:sldId id="516" r:id="rId7"/>
    <p:sldId id="487" r:id="rId8"/>
    <p:sldId id="520" r:id="rId9"/>
    <p:sldId id="522" r:id="rId10"/>
    <p:sldId id="524" r:id="rId11"/>
    <p:sldId id="466" r:id="rId12"/>
    <p:sldId id="525" r:id="rId13"/>
    <p:sldId id="508" r:id="rId14"/>
    <p:sldId id="488" r:id="rId15"/>
    <p:sldId id="489" r:id="rId16"/>
    <p:sldId id="513" r:id="rId17"/>
    <p:sldId id="526" r:id="rId18"/>
    <p:sldId id="527" r:id="rId19"/>
    <p:sldId id="531" r:id="rId20"/>
    <p:sldId id="532" r:id="rId21"/>
    <p:sldId id="536" r:id="rId22"/>
    <p:sldId id="534" r:id="rId23"/>
    <p:sldId id="495" r:id="rId24"/>
    <p:sldId id="533" r:id="rId25"/>
    <p:sldId id="493" r:id="rId26"/>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156AB"/>
    <a:srgbClr val="013F7D"/>
    <a:srgbClr val="014D99"/>
    <a:srgbClr val="0158AF"/>
    <a:srgbClr val="0070A8"/>
    <a:srgbClr val="365B9E"/>
    <a:srgbClr val="356A9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9" autoAdjust="0"/>
    <p:restoredTop sz="91119" autoAdjust="0"/>
  </p:normalViewPr>
  <p:slideViewPr>
    <p:cSldViewPr snapToGrid="0">
      <p:cViewPr>
        <p:scale>
          <a:sx n="70" d="100"/>
          <a:sy n="70" d="100"/>
        </p:scale>
        <p:origin x="-590" y="516"/>
      </p:cViewPr>
      <p:guideLst>
        <p:guide orient="horz" pos="2160"/>
        <p:guide pos="2880"/>
      </p:guideLst>
    </p:cSldViewPr>
  </p:slideViewPr>
  <p:outlineViewPr>
    <p:cViewPr>
      <p:scale>
        <a:sx n="33" d="100"/>
        <a:sy n="33" d="100"/>
      </p:scale>
      <p:origin x="0" y="2196"/>
    </p:cViewPr>
  </p:outlineViewPr>
  <p:notesTextViewPr>
    <p:cViewPr>
      <p:scale>
        <a:sx n="100" d="100"/>
        <a:sy n="100" d="100"/>
      </p:scale>
      <p:origin x="0" y="0"/>
    </p:cViewPr>
  </p:notesTextViewPr>
  <p:sorterViewPr>
    <p:cViewPr>
      <p:scale>
        <a:sx n="66" d="100"/>
        <a:sy n="66" d="100"/>
      </p:scale>
      <p:origin x="0" y="439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defTabSz="926605">
              <a:defRPr sz="1200">
                <a:latin typeface="Times New Roman" pitchFamily="18" charset="0"/>
              </a:defRPr>
            </a:lvl1pPr>
          </a:lstStyle>
          <a:p>
            <a:pPr>
              <a:defRPr/>
            </a:pPr>
            <a:endParaRPr lang="en-US"/>
          </a:p>
        </p:txBody>
      </p:sp>
      <p:sp>
        <p:nvSpPr>
          <p:cNvPr id="139267" name="Rectangle 3"/>
          <p:cNvSpPr>
            <a:spLocks noGrp="1" noChangeArrowheads="1"/>
          </p:cNvSpPr>
          <p:nvPr>
            <p:ph type="dt" sz="quarter" idx="1"/>
          </p:nvPr>
        </p:nvSpPr>
        <p:spPr bwMode="auto">
          <a:xfrm>
            <a:off x="3971183" y="0"/>
            <a:ext cx="3037628" cy="464820"/>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algn="r" defTabSz="926605">
              <a:defRPr sz="1200">
                <a:latin typeface="Times New Roman" pitchFamily="18" charset="0"/>
              </a:defRPr>
            </a:lvl1pPr>
          </a:lstStyle>
          <a:p>
            <a:pPr>
              <a:defRPr/>
            </a:pPr>
            <a:endParaRPr lang="en-US"/>
          </a:p>
        </p:txBody>
      </p:sp>
      <p:sp>
        <p:nvSpPr>
          <p:cNvPr id="139268" name="Rectangle 4"/>
          <p:cNvSpPr>
            <a:spLocks noGrp="1" noChangeArrowheads="1"/>
          </p:cNvSpPr>
          <p:nvPr>
            <p:ph type="ftr" sz="quarter" idx="2"/>
          </p:nvPr>
        </p:nvSpPr>
        <p:spPr bwMode="auto">
          <a:xfrm>
            <a:off x="0" y="8829989"/>
            <a:ext cx="3037628" cy="464820"/>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defTabSz="926605">
              <a:defRPr sz="1200">
                <a:latin typeface="Times New Roman" pitchFamily="18" charset="0"/>
              </a:defRPr>
            </a:lvl1pPr>
          </a:lstStyle>
          <a:p>
            <a:pPr>
              <a:defRPr/>
            </a:pPr>
            <a:r>
              <a:rPr lang="en-US" smtClean="0"/>
              <a:t>03/01/2013 LJM</a:t>
            </a:r>
            <a:endParaRPr lang="en-US"/>
          </a:p>
        </p:txBody>
      </p:sp>
      <p:sp>
        <p:nvSpPr>
          <p:cNvPr id="139269" name="Rectangle 5"/>
          <p:cNvSpPr>
            <a:spLocks noGrp="1" noChangeArrowheads="1"/>
          </p:cNvSpPr>
          <p:nvPr>
            <p:ph type="sldNum" sz="quarter" idx="3"/>
          </p:nvPr>
        </p:nvSpPr>
        <p:spPr bwMode="auto">
          <a:xfrm>
            <a:off x="3971183" y="8829989"/>
            <a:ext cx="3037628" cy="464820"/>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algn="r" defTabSz="926605">
              <a:defRPr sz="1200">
                <a:latin typeface="Times New Roman" pitchFamily="18" charset="0"/>
              </a:defRPr>
            </a:lvl1pPr>
          </a:lstStyle>
          <a:p>
            <a:pPr>
              <a:defRPr/>
            </a:pPr>
            <a:fld id="{BF974B10-050E-4020-8E92-8DA2B30A6A34}" type="slidenum">
              <a:rPr lang="en-US"/>
              <a:pPr>
                <a:defRPr/>
              </a:pPr>
              <a:t>‹#›</a:t>
            </a:fld>
            <a:endParaRPr lang="en-US"/>
          </a:p>
        </p:txBody>
      </p:sp>
    </p:spTree>
    <p:extLst>
      <p:ext uri="{BB962C8B-B14F-4D97-AF65-F5344CB8AC3E}">
        <p14:creationId xmlns:p14="http://schemas.microsoft.com/office/powerpoint/2010/main" xmlns="" val="146565384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063" tIns="46533" rIns="93063" bIns="46533" numCol="1" anchor="t" anchorCtr="0" compatLnSpc="1">
            <a:prstTxWarp prst="textNoShape">
              <a:avLst/>
            </a:prstTxWarp>
          </a:bodyPr>
          <a:lstStyle>
            <a:lvl1pPr defTabSz="931373">
              <a:defRPr sz="1200">
                <a:latin typeface="Times New Roman" pitchFamily="18" charset="0"/>
              </a:defRPr>
            </a:lvl1pPr>
          </a:lstStyle>
          <a:p>
            <a:pPr>
              <a:defRPr/>
            </a:pPr>
            <a:endParaRPr lang="en-US"/>
          </a:p>
        </p:txBody>
      </p:sp>
      <p:sp>
        <p:nvSpPr>
          <p:cNvPr id="38915" name="Rectangle 3"/>
          <p:cNvSpPr>
            <a:spLocks noGrp="1" noChangeArrowheads="1"/>
          </p:cNvSpPr>
          <p:nvPr>
            <p:ph type="dt" idx="1"/>
          </p:nvPr>
        </p:nvSpPr>
        <p:spPr bwMode="auto">
          <a:xfrm>
            <a:off x="3971183" y="0"/>
            <a:ext cx="3037628" cy="464820"/>
          </a:xfrm>
          <a:prstGeom prst="rect">
            <a:avLst/>
          </a:prstGeom>
          <a:noFill/>
          <a:ln w="9525">
            <a:noFill/>
            <a:miter lim="800000"/>
            <a:headEnd/>
            <a:tailEnd/>
          </a:ln>
          <a:effectLst/>
        </p:spPr>
        <p:txBody>
          <a:bodyPr vert="horz" wrap="square" lIns="93063" tIns="46533" rIns="93063" bIns="46533" numCol="1" anchor="t" anchorCtr="0" compatLnSpc="1">
            <a:prstTxWarp prst="textNoShape">
              <a:avLst/>
            </a:prstTxWarp>
          </a:bodyPr>
          <a:lstStyle>
            <a:lvl1pPr algn="r" defTabSz="931373">
              <a:defRPr sz="1200">
                <a:latin typeface="Times New Roman" pitchFamily="18"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82688" y="696913"/>
            <a:ext cx="4643437" cy="3484562"/>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702949" y="4415790"/>
            <a:ext cx="5607684" cy="4183380"/>
          </a:xfrm>
          <a:prstGeom prst="rect">
            <a:avLst/>
          </a:prstGeom>
          <a:noFill/>
          <a:ln w="9525">
            <a:noFill/>
            <a:miter lim="800000"/>
            <a:headEnd/>
            <a:tailEnd/>
          </a:ln>
          <a:effectLst/>
        </p:spPr>
        <p:txBody>
          <a:bodyPr vert="horz" wrap="square" lIns="93063" tIns="46533" rIns="93063" bIns="465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829989"/>
            <a:ext cx="3037628" cy="464820"/>
          </a:xfrm>
          <a:prstGeom prst="rect">
            <a:avLst/>
          </a:prstGeom>
          <a:noFill/>
          <a:ln w="9525">
            <a:noFill/>
            <a:miter lim="800000"/>
            <a:headEnd/>
            <a:tailEnd/>
          </a:ln>
          <a:effectLst/>
        </p:spPr>
        <p:txBody>
          <a:bodyPr vert="horz" wrap="square" lIns="93063" tIns="46533" rIns="93063" bIns="46533" numCol="1" anchor="b" anchorCtr="0" compatLnSpc="1">
            <a:prstTxWarp prst="textNoShape">
              <a:avLst/>
            </a:prstTxWarp>
          </a:bodyPr>
          <a:lstStyle>
            <a:lvl1pPr defTabSz="931373">
              <a:defRPr sz="1200">
                <a:latin typeface="Times New Roman" pitchFamily="18" charset="0"/>
              </a:defRPr>
            </a:lvl1pPr>
          </a:lstStyle>
          <a:p>
            <a:pPr>
              <a:defRPr/>
            </a:pPr>
            <a:r>
              <a:rPr lang="en-US" smtClean="0"/>
              <a:t>03/01/2013 LJM</a:t>
            </a:r>
            <a:endParaRPr lang="en-US"/>
          </a:p>
        </p:txBody>
      </p:sp>
      <p:sp>
        <p:nvSpPr>
          <p:cNvPr id="38919" name="Rectangle 7"/>
          <p:cNvSpPr>
            <a:spLocks noGrp="1" noChangeArrowheads="1"/>
          </p:cNvSpPr>
          <p:nvPr>
            <p:ph type="sldNum" sz="quarter" idx="5"/>
          </p:nvPr>
        </p:nvSpPr>
        <p:spPr bwMode="auto">
          <a:xfrm>
            <a:off x="3971183" y="8829989"/>
            <a:ext cx="3037628" cy="464820"/>
          </a:xfrm>
          <a:prstGeom prst="rect">
            <a:avLst/>
          </a:prstGeom>
          <a:noFill/>
          <a:ln w="9525">
            <a:noFill/>
            <a:miter lim="800000"/>
            <a:headEnd/>
            <a:tailEnd/>
          </a:ln>
          <a:effectLst/>
        </p:spPr>
        <p:txBody>
          <a:bodyPr vert="horz" wrap="square" lIns="93063" tIns="46533" rIns="93063" bIns="46533" numCol="1" anchor="b" anchorCtr="0" compatLnSpc="1">
            <a:prstTxWarp prst="textNoShape">
              <a:avLst/>
            </a:prstTxWarp>
          </a:bodyPr>
          <a:lstStyle>
            <a:lvl1pPr algn="r" defTabSz="931373">
              <a:defRPr sz="1200">
                <a:latin typeface="Times New Roman" pitchFamily="18" charset="0"/>
              </a:defRPr>
            </a:lvl1pPr>
          </a:lstStyle>
          <a:p>
            <a:pPr>
              <a:defRPr/>
            </a:pPr>
            <a:fld id="{123E9190-E1FC-4071-BD96-817C4B8828B6}" type="slidenum">
              <a:rPr lang="en-US"/>
              <a:pPr>
                <a:defRPr/>
              </a:pPr>
              <a:t>‹#›</a:t>
            </a:fld>
            <a:endParaRPr lang="en-US"/>
          </a:p>
        </p:txBody>
      </p:sp>
    </p:spTree>
    <p:extLst>
      <p:ext uri="{BB962C8B-B14F-4D97-AF65-F5344CB8AC3E}">
        <p14:creationId xmlns:p14="http://schemas.microsoft.com/office/powerpoint/2010/main" xmlns="" val="390144550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pPr eaLnBrk="1" hangingPunct="1"/>
            <a:endParaRPr lang="en-US" dirty="0" smtClean="0"/>
          </a:p>
        </p:txBody>
      </p:sp>
      <p:sp>
        <p:nvSpPr>
          <p:cNvPr id="29700" name="Slide Number Placeholder 3"/>
          <p:cNvSpPr>
            <a:spLocks noGrp="1"/>
          </p:cNvSpPr>
          <p:nvPr>
            <p:ph type="sldNum" sz="quarter" idx="5"/>
          </p:nvPr>
        </p:nvSpPr>
        <p:spPr>
          <a:noFill/>
        </p:spPr>
        <p:txBody>
          <a:bodyPr/>
          <a:lstStyle/>
          <a:p>
            <a:pPr defTabSz="930824"/>
            <a:fld id="{0B40AAD0-613F-423D-BF4C-61ADB3D4F285}" type="slidenum">
              <a:rPr lang="en-US" smtClean="0"/>
              <a:pPr defTabSz="930824"/>
              <a:t>1</a:t>
            </a:fld>
            <a:endParaRPr lang="en-US" smtClean="0"/>
          </a:p>
        </p:txBody>
      </p:sp>
      <p:sp>
        <p:nvSpPr>
          <p:cNvPr id="2" name="Footer Placeholder 1"/>
          <p:cNvSpPr>
            <a:spLocks noGrp="1"/>
          </p:cNvSpPr>
          <p:nvPr>
            <p:ph type="ftr" sz="quarter" idx="10"/>
          </p:nvPr>
        </p:nvSpPr>
        <p:spPr/>
        <p:txBody>
          <a:bodyPr/>
          <a:lstStyle/>
          <a:p>
            <a:pPr>
              <a:defRPr/>
            </a:pPr>
            <a:r>
              <a:rPr lang="en-US" smtClean="0"/>
              <a:t>03/01/2013 LJM</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23E9190-E1FC-4071-BD96-817C4B8828B6}"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smtClean="0"/>
              <a:t>03/01/2013 LJM</a:t>
            </a:r>
            <a:endParaRPr lang="en-US"/>
          </a:p>
        </p:txBody>
      </p:sp>
    </p:spTree>
    <p:extLst>
      <p:ext uri="{BB962C8B-B14F-4D97-AF65-F5344CB8AC3E}">
        <p14:creationId xmlns:p14="http://schemas.microsoft.com/office/powerpoint/2010/main" xmlns="" val="3843448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7"/>
          <p:cNvSpPr>
            <a:spLocks noChangeArrowheads="1"/>
          </p:cNvSpPr>
          <p:nvPr/>
        </p:nvSpPr>
        <p:spPr bwMode="auto">
          <a:xfrm>
            <a:off x="0" y="0"/>
            <a:ext cx="9144000" cy="6891338"/>
          </a:xfrm>
          <a:prstGeom prst="rect">
            <a:avLst/>
          </a:prstGeom>
          <a:gradFill rotWithShape="0">
            <a:gsLst>
              <a:gs pos="0">
                <a:srgbClr val="0158AF">
                  <a:gamma/>
                  <a:shade val="46275"/>
                  <a:invGamma/>
                </a:srgbClr>
              </a:gs>
              <a:gs pos="50000">
                <a:srgbClr val="0158AF"/>
              </a:gs>
              <a:gs pos="100000">
                <a:srgbClr val="0158AF">
                  <a:gamma/>
                  <a:shade val="46275"/>
                  <a:invGamma/>
                </a:srgbClr>
              </a:gs>
            </a:gsLst>
            <a:lin ang="5400000" scaled="1"/>
          </a:gradFill>
          <a:ln w="9525">
            <a:noFill/>
            <a:miter lim="800000"/>
            <a:headEnd/>
            <a:tailEnd/>
          </a:ln>
          <a:effectLst/>
        </p:spPr>
        <p:txBody>
          <a:bodyPr wrap="none" anchor="ctr"/>
          <a:lstStyle/>
          <a:p>
            <a:pPr>
              <a:defRPr/>
            </a:pPr>
            <a:endParaRPr lang="en-US"/>
          </a:p>
        </p:txBody>
      </p:sp>
      <p:pic>
        <p:nvPicPr>
          <p:cNvPr id="5" name="Picture 17" descr="fha2.png"/>
          <p:cNvPicPr>
            <a:picLocks noChangeAspect="1"/>
          </p:cNvPicPr>
          <p:nvPr userDrawn="1"/>
        </p:nvPicPr>
        <p:blipFill>
          <a:blip r:embed="rId2" cstate="print"/>
          <a:srcRect/>
          <a:stretch>
            <a:fillRect/>
          </a:stretch>
        </p:blipFill>
        <p:spPr bwMode="auto">
          <a:xfrm>
            <a:off x="6691313" y="5370513"/>
            <a:ext cx="2351087" cy="1400175"/>
          </a:xfrm>
          <a:prstGeom prst="rect">
            <a:avLst/>
          </a:prstGeom>
          <a:noFill/>
          <a:ln w="9525">
            <a:noFill/>
            <a:miter lim="800000"/>
            <a:headEnd/>
            <a:tailEnd/>
          </a:ln>
        </p:spPr>
      </p:pic>
      <p:sp>
        <p:nvSpPr>
          <p:cNvPr id="19468" name="Rectangle 12"/>
          <p:cNvSpPr>
            <a:spLocks noGrp="1" noChangeArrowheads="1"/>
          </p:cNvSpPr>
          <p:nvPr>
            <p:ph type="ctrTitle"/>
          </p:nvPr>
        </p:nvSpPr>
        <p:spPr>
          <a:xfrm>
            <a:off x="400050" y="1495425"/>
            <a:ext cx="8362950" cy="1143000"/>
          </a:xfrm>
        </p:spPr>
        <p:txBody>
          <a:bodyPr anchor="b"/>
          <a:lstStyle>
            <a:lvl1pPr algn="ctr">
              <a:defRPr sz="4400"/>
            </a:lvl1pPr>
          </a:lstStyle>
          <a:p>
            <a:r>
              <a:rPr lang="en-US" dirty="0"/>
              <a:t>Click to edit Master title style</a:t>
            </a:r>
          </a:p>
        </p:txBody>
      </p:sp>
      <p:sp>
        <p:nvSpPr>
          <p:cNvPr id="19469" name="Rectangle 13"/>
          <p:cNvSpPr>
            <a:spLocks noGrp="1" noChangeArrowheads="1"/>
          </p:cNvSpPr>
          <p:nvPr>
            <p:ph type="subTitle" idx="1"/>
          </p:nvPr>
        </p:nvSpPr>
        <p:spPr>
          <a:xfrm>
            <a:off x="406400" y="2865438"/>
            <a:ext cx="8320088" cy="2208212"/>
          </a:xfrm>
        </p:spPr>
        <p:txBody>
          <a:bodyPr/>
          <a:lstStyle>
            <a:lvl1pPr marL="0" indent="0" algn="ctr">
              <a:buFontTx/>
              <a:buNone/>
              <a:defRPr sz="3200"/>
            </a:lvl1pPr>
          </a:lstStyle>
          <a:p>
            <a:r>
              <a:rPr lang="en-US" dirty="0"/>
              <a:t>Click to edit Master subtitle style</a:t>
            </a: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0688" y="212725"/>
            <a:ext cx="2168525" cy="63912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1938" y="212725"/>
            <a:ext cx="6356350" cy="6391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b="1">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p:cNvSpPr>
            <a:spLocks noGrp="1"/>
          </p:cNvSpPr>
          <p:nvPr>
            <p:ph idx="1"/>
          </p:nvPr>
        </p:nvSpPr>
        <p:spPr>
          <a:xfrm>
            <a:off x="249238" y="1175657"/>
            <a:ext cx="8670925" cy="4717144"/>
          </a:xfrm>
        </p:spPr>
        <p:txBody>
          <a:bodyPr/>
          <a:lstStyle>
            <a:lvl1pPr>
              <a:buClr>
                <a:srgbClr val="013F7D"/>
              </a:buClr>
              <a:defRPr>
                <a:solidFill>
                  <a:srgbClr val="013F7D"/>
                </a:solidFill>
              </a:defRPr>
            </a:lvl1pPr>
            <a:lvl2pPr>
              <a:buClr>
                <a:schemeClr val="accent2"/>
              </a:buClr>
              <a:defRPr b="1" baseline="0">
                <a:solidFill>
                  <a:schemeClr val="accent2"/>
                </a:solidFill>
              </a:defRPr>
            </a:lvl2pPr>
            <a:lvl3pPr>
              <a:buClr>
                <a:schemeClr val="accent3"/>
              </a:buClr>
              <a:defRPr b="1">
                <a:solidFill>
                  <a:schemeClr val="accent3"/>
                </a:solidFill>
              </a:defRPr>
            </a:lvl3pPr>
            <a:lvl4pPr>
              <a:defRPr b="0">
                <a:solidFill>
                  <a:schemeClr val="accent4"/>
                </a:solidFill>
              </a:defRPr>
            </a:lvl4pPr>
            <a:lvl5pPr>
              <a:defRPr>
                <a:solidFill>
                  <a:schemeClr val="accent5"/>
                </a:solidFill>
              </a:defRPr>
            </a:lvl5pPr>
          </a:lstStyle>
          <a:p>
            <a:pPr lvl="0"/>
            <a:r>
              <a:rPr lang="en-US" dirty="0"/>
              <a:t>Click to edit Master text styles</a:t>
            </a:r>
          </a:p>
          <a:p>
            <a:pPr lvl="1"/>
            <a:r>
              <a:rPr lang="en-US" dirty="0" smtClean="0"/>
              <a:t>Second level</a:t>
            </a:r>
          </a:p>
          <a:p>
            <a:pPr lvl="2"/>
            <a:r>
              <a:rPr lang="en-US" dirty="0" smtClean="0"/>
              <a:t>Third </a:t>
            </a:r>
            <a:r>
              <a:rPr lang="en-US" dirty="0"/>
              <a:t>level</a:t>
            </a:r>
          </a:p>
          <a:p>
            <a:pPr lvl="3"/>
            <a:r>
              <a:rPr lang="en-US" dirty="0"/>
              <a:t>Fourth level</a:t>
            </a:r>
          </a:p>
          <a:p>
            <a:pPr lvl="4"/>
            <a:r>
              <a:rPr lang="en-US" dirty="0"/>
              <a:t>Fifth level</a:t>
            </a: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07886" y="2220686"/>
            <a:ext cx="6226627" cy="1843314"/>
          </a:xfrm>
        </p:spPr>
        <p:txBody>
          <a:bodyPr anchor="t"/>
          <a:lstStyle>
            <a:lvl1pPr algn="ctr">
              <a:defRPr sz="4000" b="0" u="sng" cap="all">
                <a:effectLst>
                  <a:outerShdw blurRad="38100" dist="38100" dir="2700000" algn="tl">
                    <a:srgbClr val="000000">
                      <a:alpha val="43137"/>
                    </a:srgbClr>
                  </a:outerShdw>
                </a:effectLst>
              </a:defRPr>
            </a:lvl1pPr>
          </a:lstStyle>
          <a:p>
            <a:r>
              <a:rPr lang="en-US" dirty="0"/>
              <a:t>Click to edit Master title style</a:t>
            </a: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1938" y="1262743"/>
            <a:ext cx="4259262" cy="5341257"/>
          </a:xfrm>
        </p:spPr>
        <p:txBody>
          <a:bodyPr/>
          <a:lstStyle>
            <a:lvl1pPr>
              <a:defRPr sz="2800">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73600" y="1262743"/>
            <a:ext cx="4259263" cy="5341257"/>
          </a:xfrm>
        </p:spPr>
        <p:txBody>
          <a:bodyPr/>
          <a:lstStyle>
            <a:lvl1pPr>
              <a:defRPr sz="2800">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43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a:p>
        </p:txBody>
      </p:sp>
      <p:sp>
        <p:nvSpPr>
          <p:cNvPr id="1843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1843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a:p>
        </p:txBody>
      </p:sp>
      <p:sp>
        <p:nvSpPr>
          <p:cNvPr id="1843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1843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a:p>
        </p:txBody>
      </p:sp>
      <p:sp>
        <p:nvSpPr>
          <p:cNvPr id="1843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a:p>
        </p:txBody>
      </p:sp>
      <p:sp>
        <p:nvSpPr>
          <p:cNvPr id="1844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18446" name="Rectangle 14"/>
          <p:cNvSpPr>
            <a:spLocks noChangeArrowheads="1"/>
          </p:cNvSpPr>
          <p:nvPr/>
        </p:nvSpPr>
        <p:spPr bwMode="auto">
          <a:xfrm>
            <a:off x="0" y="0"/>
            <a:ext cx="9144000" cy="6891338"/>
          </a:xfrm>
          <a:prstGeom prst="rect">
            <a:avLst/>
          </a:prstGeom>
          <a:gradFill rotWithShape="0">
            <a:gsLst>
              <a:gs pos="0">
                <a:srgbClr val="0158AF">
                  <a:gamma/>
                  <a:shade val="46275"/>
                  <a:invGamma/>
                </a:srgbClr>
              </a:gs>
              <a:gs pos="50000">
                <a:srgbClr val="0158AF"/>
              </a:gs>
              <a:gs pos="100000">
                <a:srgbClr val="0158AF">
                  <a:gamma/>
                  <a:shade val="46275"/>
                  <a:invGamma/>
                </a:srgbClr>
              </a:gs>
            </a:gsLst>
            <a:lin ang="5400000" scaled="1"/>
          </a:gradFill>
          <a:ln w="9525">
            <a:noFill/>
            <a:miter lim="800000"/>
            <a:headEnd/>
            <a:tailEnd/>
          </a:ln>
          <a:effectLst/>
        </p:spPr>
        <p:txBody>
          <a:bodyPr wrap="none" anchor="ctr"/>
          <a:lstStyle/>
          <a:p>
            <a:pPr>
              <a:defRPr/>
            </a:pPr>
            <a:endParaRPr lang="en-US"/>
          </a:p>
        </p:txBody>
      </p:sp>
      <p:sp>
        <p:nvSpPr>
          <p:cNvPr id="18447" name="Rectangle 15"/>
          <p:cNvSpPr>
            <a:spLocks noChangeArrowheads="1"/>
          </p:cNvSpPr>
          <p:nvPr/>
        </p:nvSpPr>
        <p:spPr bwMode="auto">
          <a:xfrm>
            <a:off x="165100" y="152400"/>
            <a:ext cx="8836025" cy="6553200"/>
          </a:xfrm>
          <a:prstGeom prst="rect">
            <a:avLst/>
          </a:prstGeom>
          <a:solidFill>
            <a:schemeClr val="bg1"/>
          </a:solidFill>
          <a:ln w="38100">
            <a:solidFill>
              <a:schemeClr val="tx1"/>
            </a:solidFill>
            <a:miter lim="800000"/>
            <a:headEnd/>
            <a:tailEnd/>
          </a:ln>
          <a:effectLst/>
        </p:spPr>
        <p:txBody>
          <a:bodyPr wrap="none" anchor="ctr"/>
          <a:lstStyle/>
          <a:p>
            <a:pPr algn="ctr">
              <a:defRPr/>
            </a:pPr>
            <a:endParaRPr lang="en-US">
              <a:latin typeface="Century Gothic" pitchFamily="34" charset="0"/>
            </a:endParaRPr>
          </a:p>
        </p:txBody>
      </p:sp>
      <p:sp>
        <p:nvSpPr>
          <p:cNvPr id="18448" name="Rectangle 16"/>
          <p:cNvSpPr>
            <a:spLocks noGrp="1" noChangeArrowheads="1"/>
          </p:cNvSpPr>
          <p:nvPr>
            <p:ph type="title"/>
          </p:nvPr>
        </p:nvSpPr>
        <p:spPr bwMode="auto">
          <a:xfrm>
            <a:off x="261938" y="212725"/>
            <a:ext cx="8677275" cy="9636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6" name="Rectangle 17"/>
          <p:cNvSpPr>
            <a:spLocks noGrp="1" noChangeArrowheads="1"/>
          </p:cNvSpPr>
          <p:nvPr>
            <p:ph type="body" idx="1"/>
          </p:nvPr>
        </p:nvSpPr>
        <p:spPr bwMode="auto">
          <a:xfrm>
            <a:off x="261938" y="1160463"/>
            <a:ext cx="8670925" cy="4862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7" name="Picture 14" descr="fha1.jpg"/>
          <p:cNvPicPr>
            <a:picLocks noChangeAspect="1"/>
          </p:cNvPicPr>
          <p:nvPr/>
        </p:nvPicPr>
        <p:blipFill>
          <a:blip r:embed="rId13" cstate="print"/>
          <a:srcRect/>
          <a:stretch>
            <a:fillRect/>
          </a:stretch>
        </p:blipFill>
        <p:spPr bwMode="auto">
          <a:xfrm>
            <a:off x="7416800" y="5745163"/>
            <a:ext cx="1500188" cy="906462"/>
          </a:xfrm>
          <a:prstGeom prst="rect">
            <a:avLst/>
          </a:prstGeom>
          <a:noFill/>
          <a:ln w="9525">
            <a:noFill/>
            <a:miter lim="800000"/>
            <a:headEnd/>
            <a:tailEnd/>
          </a:ln>
        </p:spPr>
      </p:pic>
      <p:sp>
        <p:nvSpPr>
          <p:cNvPr id="16" name="TextBox 15"/>
          <p:cNvSpPr txBox="1"/>
          <p:nvPr/>
        </p:nvSpPr>
        <p:spPr>
          <a:xfrm>
            <a:off x="261938" y="6284913"/>
            <a:ext cx="434975" cy="307975"/>
          </a:xfrm>
          <a:prstGeom prst="rect">
            <a:avLst/>
          </a:prstGeom>
          <a:noFill/>
        </p:spPr>
        <p:txBody>
          <a:bodyPr>
            <a:spAutoFit/>
          </a:bodyPr>
          <a:lstStyle/>
          <a:p>
            <a:pPr>
              <a:defRPr/>
            </a:pPr>
            <a:fld id="{672DB03C-D882-4099-83C8-A77CCBB23BE7}" type="slidenum">
              <a:rPr lang="en-US" sz="1400">
                <a:latin typeface="Century Gothic" pitchFamily="34" charset="0"/>
              </a:rPr>
              <a:pPr>
                <a:defRPr/>
              </a:pPr>
              <a:t>‹#›</a:t>
            </a:fld>
            <a:endParaRPr lang="en-US" sz="1400" dirty="0">
              <a:latin typeface="Century Gothic" pitchFamily="34" charset="0"/>
            </a:endParaRPr>
          </a:p>
        </p:txBody>
      </p:sp>
    </p:spTree>
  </p:cSld>
  <p:clrMap bg1="lt1" tx1="dk1" bg2="lt2" tx2="dk2" accent1="accent1" accent2="accent2" accent3="accent3" accent4="accent4" accent5="accent5" accent6="accent6" hlink="hlink" folHlink="folHlink"/>
  <p:sldLayoutIdLst>
    <p:sldLayoutId id="2147483794"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ransition>
    <p:random/>
  </p:transition>
  <p:hf sldNum="0" hdr="0"/>
  <p:txStyles>
    <p:titleStyle>
      <a:lvl1pPr algn="l" rtl="0" eaLnBrk="0" fontAlgn="base" hangingPunct="0">
        <a:spcBef>
          <a:spcPct val="0"/>
        </a:spcBef>
        <a:spcAft>
          <a:spcPct val="0"/>
        </a:spcAft>
        <a:defRPr sz="3200" b="1" u="sng">
          <a:solidFill>
            <a:schemeClr val="tx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u="sng">
          <a:solidFill>
            <a:schemeClr val="tx1"/>
          </a:solidFill>
          <a:effectLst>
            <a:outerShdw blurRad="38100" dist="38100" dir="2700000" algn="tl">
              <a:srgbClr val="C0C0C0"/>
            </a:outerShdw>
          </a:effectLst>
          <a:latin typeface="Century Gothic" pitchFamily="34" charset="0"/>
        </a:defRPr>
      </a:lvl2pPr>
      <a:lvl3pPr algn="l" rtl="0" eaLnBrk="0" fontAlgn="base" hangingPunct="0">
        <a:spcBef>
          <a:spcPct val="0"/>
        </a:spcBef>
        <a:spcAft>
          <a:spcPct val="0"/>
        </a:spcAft>
        <a:defRPr sz="3200" b="1" u="sng">
          <a:solidFill>
            <a:schemeClr val="tx1"/>
          </a:solidFill>
          <a:effectLst>
            <a:outerShdw blurRad="38100" dist="38100" dir="2700000" algn="tl">
              <a:srgbClr val="C0C0C0"/>
            </a:outerShdw>
          </a:effectLst>
          <a:latin typeface="Century Gothic" pitchFamily="34" charset="0"/>
        </a:defRPr>
      </a:lvl3pPr>
      <a:lvl4pPr algn="l" rtl="0" eaLnBrk="0" fontAlgn="base" hangingPunct="0">
        <a:spcBef>
          <a:spcPct val="0"/>
        </a:spcBef>
        <a:spcAft>
          <a:spcPct val="0"/>
        </a:spcAft>
        <a:defRPr sz="3200" b="1" u="sng">
          <a:solidFill>
            <a:schemeClr val="tx1"/>
          </a:solidFill>
          <a:effectLst>
            <a:outerShdw blurRad="38100" dist="38100" dir="2700000" algn="tl">
              <a:srgbClr val="C0C0C0"/>
            </a:outerShdw>
          </a:effectLst>
          <a:latin typeface="Century Gothic" pitchFamily="34" charset="0"/>
        </a:defRPr>
      </a:lvl4pPr>
      <a:lvl5pPr algn="l" rtl="0" eaLnBrk="0" fontAlgn="base" hangingPunct="0">
        <a:spcBef>
          <a:spcPct val="0"/>
        </a:spcBef>
        <a:spcAft>
          <a:spcPct val="0"/>
        </a:spcAft>
        <a:defRPr sz="3200" b="1" u="sng">
          <a:solidFill>
            <a:schemeClr val="tx1"/>
          </a:solidFill>
          <a:effectLst>
            <a:outerShdw blurRad="38100" dist="38100" dir="2700000" algn="tl">
              <a:srgbClr val="C0C0C0"/>
            </a:outerShdw>
          </a:effectLst>
          <a:latin typeface="Century Gothic" pitchFamily="34" charset="0"/>
        </a:defRPr>
      </a:lvl5pPr>
      <a:lvl6pPr marL="457200" algn="l" rtl="0" fontAlgn="base">
        <a:spcBef>
          <a:spcPct val="0"/>
        </a:spcBef>
        <a:spcAft>
          <a:spcPct val="0"/>
        </a:spcAft>
        <a:defRPr sz="3600" b="1" u="sng">
          <a:solidFill>
            <a:schemeClr val="tx1"/>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600" b="1" u="sng">
          <a:solidFill>
            <a:schemeClr val="tx1"/>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600" b="1" u="sng">
          <a:solidFill>
            <a:schemeClr val="tx1"/>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600" b="1" u="sng">
          <a:solidFill>
            <a:schemeClr val="tx1"/>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rgbClr val="013F7D"/>
        </a:buClr>
        <a:buChar char="•"/>
        <a:defRPr sz="2800" b="1">
          <a:solidFill>
            <a:srgbClr val="013F7D"/>
          </a:solidFill>
          <a:latin typeface="+mn-lt"/>
          <a:ea typeface="+mn-ea"/>
          <a:cs typeface="+mn-cs"/>
        </a:defRPr>
      </a:lvl1pPr>
      <a:lvl2pPr marL="742950" indent="-285750" algn="l" rtl="0" eaLnBrk="0" fontAlgn="base" hangingPunct="0">
        <a:spcBef>
          <a:spcPct val="20000"/>
        </a:spcBef>
        <a:spcAft>
          <a:spcPct val="0"/>
        </a:spcAft>
        <a:buClr>
          <a:srgbClr val="CC0000"/>
        </a:buClr>
        <a:buFont typeface="Wingdings" pitchFamily="2" charset="2"/>
        <a:buChar char="v"/>
        <a:defRPr sz="2400" b="1">
          <a:solidFill>
            <a:schemeClr val="accent2"/>
          </a:solidFill>
          <a:latin typeface="+mn-lt"/>
        </a:defRPr>
      </a:lvl2pPr>
      <a:lvl3pPr marL="1143000" indent="-228600" algn="l" rtl="0" eaLnBrk="0" fontAlgn="base" hangingPunct="0">
        <a:spcBef>
          <a:spcPct val="20000"/>
        </a:spcBef>
        <a:spcAft>
          <a:spcPct val="0"/>
        </a:spcAft>
        <a:buFont typeface="Wingdings" pitchFamily="2" charset="2"/>
        <a:buChar char="§"/>
        <a:defRPr sz="2000" b="1">
          <a:solidFill>
            <a:srgbClr val="1B587C"/>
          </a:solidFill>
          <a:latin typeface="+mn-lt"/>
        </a:defRPr>
      </a:lvl3pPr>
      <a:lvl4pPr marL="1600200" indent="-228600" algn="l" rtl="0" eaLnBrk="0" fontAlgn="base" hangingPunct="0">
        <a:spcBef>
          <a:spcPct val="20000"/>
        </a:spcBef>
        <a:spcAft>
          <a:spcPct val="0"/>
        </a:spcAft>
        <a:buFont typeface="Wingdings" pitchFamily="2" charset="2"/>
        <a:buChar char="Ø"/>
        <a:defRPr>
          <a:solidFill>
            <a:srgbClr val="4E8542"/>
          </a:solidFill>
          <a:latin typeface="+mn-lt"/>
        </a:defRPr>
      </a:lvl4pPr>
      <a:lvl5pPr marL="2057400" indent="-228600" algn="l" rtl="0" eaLnBrk="0" fontAlgn="base" hangingPunct="0">
        <a:spcBef>
          <a:spcPct val="20000"/>
        </a:spcBef>
        <a:spcAft>
          <a:spcPct val="0"/>
        </a:spcAft>
        <a:buClr>
          <a:srgbClr val="013F7D"/>
        </a:buClr>
        <a:buFont typeface="Wingdings" pitchFamily="2" charset="2"/>
        <a:buChar char="§"/>
        <a:defRPr sz="1600">
          <a:solidFill>
            <a:srgbClr val="604878"/>
          </a:solidFill>
          <a:latin typeface="+mn-lt"/>
        </a:defRPr>
      </a:lvl5pPr>
      <a:lvl6pPr marL="2514600" indent="-228600" algn="l" rtl="0" fontAlgn="base">
        <a:spcBef>
          <a:spcPct val="20000"/>
        </a:spcBef>
        <a:spcAft>
          <a:spcPct val="0"/>
        </a:spcAft>
        <a:buClr>
          <a:srgbClr val="0158AF"/>
        </a:buClr>
        <a:buFont typeface="Wingdings" pitchFamily="2" charset="2"/>
        <a:buChar char="§"/>
        <a:defRPr sz="1600">
          <a:solidFill>
            <a:srgbClr val="0158AF"/>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rgbClr val="0158AF"/>
        </a:buClr>
        <a:buFont typeface="Wingdings" pitchFamily="2" charset="2"/>
        <a:buChar char="§"/>
        <a:defRPr sz="1600">
          <a:solidFill>
            <a:srgbClr val="0158AF"/>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rgbClr val="0158AF"/>
        </a:buClr>
        <a:buFont typeface="Wingdings" pitchFamily="2" charset="2"/>
        <a:buChar char="§"/>
        <a:defRPr sz="1600">
          <a:solidFill>
            <a:srgbClr val="0158AF"/>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rgbClr val="0158AF"/>
        </a:buClr>
        <a:buFont typeface="Wingdings" pitchFamily="2" charset="2"/>
        <a:buChar char="§"/>
        <a:defRPr sz="1600">
          <a:solidFill>
            <a:srgbClr val="0158AF"/>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5341938" y="2510971"/>
            <a:ext cx="3495675" cy="2845254"/>
          </a:xfrm>
          <a:prstGeom prst="rect">
            <a:avLst/>
          </a:prstGeom>
          <a:solidFill>
            <a:schemeClr val="bg1">
              <a:lumMod val="85000"/>
            </a:schemeClr>
          </a:solidFill>
          <a:ln w="12700" cap="rnd">
            <a:solidFill>
              <a:srgbClr val="556E8C"/>
            </a:solidFill>
            <a:prstDash val="sysDot"/>
            <a:miter lim="800000"/>
            <a:headEnd/>
            <a:tailEnd/>
          </a:ln>
        </p:spPr>
        <p:txBody>
          <a:bodyPr/>
          <a:lstStyle/>
          <a:p>
            <a:pPr>
              <a:defRPr/>
            </a:pPr>
            <a:endParaRPr lang="en-US"/>
          </a:p>
        </p:txBody>
      </p:sp>
      <p:sp>
        <p:nvSpPr>
          <p:cNvPr id="2" name="Rectangle 2"/>
          <p:cNvSpPr>
            <a:spLocks noChangeArrowheads="1"/>
          </p:cNvSpPr>
          <p:nvPr/>
        </p:nvSpPr>
        <p:spPr bwMode="auto">
          <a:xfrm>
            <a:off x="332626" y="1671787"/>
            <a:ext cx="4653441" cy="3590326"/>
          </a:xfrm>
          <a:prstGeom prst="rect">
            <a:avLst/>
          </a:prstGeom>
          <a:solidFill>
            <a:srgbClr val="F0F0E6"/>
          </a:solidFill>
          <a:ln w="12700">
            <a:solidFill>
              <a:srgbClr val="666666"/>
            </a:solidFill>
            <a:miter lim="800000"/>
            <a:headEnd/>
            <a:tailEnd/>
          </a:ln>
        </p:spPr>
        <p:txBody>
          <a:bodyPr/>
          <a:lstStyle/>
          <a:p>
            <a:endParaRPr lang="en-US"/>
          </a:p>
        </p:txBody>
      </p:sp>
      <p:sp>
        <p:nvSpPr>
          <p:cNvPr id="10" name="Rectangle 5"/>
          <p:cNvSpPr>
            <a:spLocks noChangeArrowheads="1"/>
          </p:cNvSpPr>
          <p:nvPr/>
        </p:nvSpPr>
        <p:spPr bwMode="auto">
          <a:xfrm>
            <a:off x="336430" y="1656272"/>
            <a:ext cx="4623759" cy="1871379"/>
          </a:xfrm>
          <a:prstGeom prst="rect">
            <a:avLst/>
          </a:prstGeom>
          <a:noFill/>
          <a:ln w="57150">
            <a:noFill/>
            <a:miter lim="800000"/>
            <a:headEnd/>
            <a:tailEnd/>
          </a:ln>
          <a:effectLst/>
        </p:spPr>
        <p:txBody>
          <a:bodyPr anchor="ctr"/>
          <a:lstStyle/>
          <a:p>
            <a:pPr algn="ctr">
              <a:lnSpc>
                <a:spcPts val="4800"/>
              </a:lnSpc>
              <a:spcBef>
                <a:spcPct val="20000"/>
              </a:spcBef>
              <a:buClr>
                <a:schemeClr val="tx2"/>
              </a:buClr>
              <a:defRPr/>
            </a:pPr>
            <a:endParaRPr lang="en-US" sz="4000" b="1" dirty="0" smtClean="0">
              <a:latin typeface="High Tower Text" pitchFamily="18" charset="0"/>
              <a:ea typeface="Cambria Math" pitchFamily="18" charset="0"/>
              <a:cs typeface="Arial" pitchFamily="34" charset="0"/>
            </a:endParaRPr>
          </a:p>
          <a:p>
            <a:pPr>
              <a:lnSpc>
                <a:spcPts val="4800"/>
              </a:lnSpc>
              <a:spcBef>
                <a:spcPct val="20000"/>
              </a:spcBef>
              <a:buClr>
                <a:schemeClr val="tx2"/>
              </a:buClr>
              <a:defRPr/>
            </a:pPr>
            <a:r>
              <a:rPr lang="en-US" sz="4000" b="1" dirty="0" smtClean="0">
                <a:latin typeface="High Tower Text" pitchFamily="18" charset="0"/>
                <a:ea typeface="Cambria Math" pitchFamily="18" charset="0"/>
                <a:cs typeface="Arial" pitchFamily="34" charset="0"/>
              </a:rPr>
              <a:t>TPA</a:t>
            </a:r>
          </a:p>
          <a:p>
            <a:pPr>
              <a:lnSpc>
                <a:spcPts val="4800"/>
              </a:lnSpc>
              <a:spcBef>
                <a:spcPct val="20000"/>
              </a:spcBef>
              <a:buClr>
                <a:schemeClr val="tx2"/>
              </a:buClr>
              <a:defRPr/>
            </a:pPr>
            <a:r>
              <a:rPr lang="en-US" sz="4000" b="1" dirty="0" smtClean="0">
                <a:latin typeface="High Tower Text" pitchFamily="18" charset="0"/>
                <a:ea typeface="Cambria Math" pitchFamily="18" charset="0"/>
                <a:cs typeface="Arial" pitchFamily="34" charset="0"/>
              </a:rPr>
              <a:t>Transfer of Physical Assets  </a:t>
            </a:r>
            <a:br>
              <a:rPr lang="en-US" sz="4000" b="1" dirty="0" smtClean="0">
                <a:latin typeface="High Tower Text" pitchFamily="18" charset="0"/>
                <a:ea typeface="Cambria Math" pitchFamily="18" charset="0"/>
                <a:cs typeface="Arial" pitchFamily="34" charset="0"/>
              </a:rPr>
            </a:br>
            <a:endParaRPr lang="en-US" sz="5400" dirty="0">
              <a:effectLst>
                <a:outerShdw blurRad="38100" dist="38100" dir="2700000" algn="tl">
                  <a:srgbClr val="000000">
                    <a:alpha val="43137"/>
                  </a:srgbClr>
                </a:outerShdw>
              </a:effectLst>
              <a:latin typeface="Felix Titling" pitchFamily="82" charset="0"/>
              <a:ea typeface="Cambria Math" pitchFamily="18" charset="0"/>
              <a:cs typeface="Arial" pitchFamily="34" charset="0"/>
            </a:endParaRPr>
          </a:p>
        </p:txBody>
      </p:sp>
      <p:sp>
        <p:nvSpPr>
          <p:cNvPr id="3078" name="Rectangle 3"/>
          <p:cNvSpPr>
            <a:spLocks noChangeArrowheads="1"/>
          </p:cNvSpPr>
          <p:nvPr/>
        </p:nvSpPr>
        <p:spPr bwMode="auto">
          <a:xfrm>
            <a:off x="401637" y="5544794"/>
            <a:ext cx="3471115" cy="1023938"/>
          </a:xfrm>
          <a:prstGeom prst="rect">
            <a:avLst/>
          </a:prstGeom>
          <a:solidFill>
            <a:schemeClr val="bg1"/>
          </a:solidFill>
          <a:ln w="12700" cap="rnd">
            <a:solidFill>
              <a:srgbClr val="556E8C"/>
            </a:solidFill>
            <a:prstDash val="sysDot"/>
            <a:miter lim="800000"/>
            <a:headEnd/>
            <a:tailEnd/>
          </a:ln>
        </p:spPr>
        <p:txBody>
          <a:bodyPr/>
          <a:lstStyle/>
          <a:p>
            <a:endParaRPr lang="en-US"/>
          </a:p>
        </p:txBody>
      </p:sp>
      <p:sp>
        <p:nvSpPr>
          <p:cNvPr id="13" name="Rectangle 12"/>
          <p:cNvSpPr/>
          <p:nvPr/>
        </p:nvSpPr>
        <p:spPr>
          <a:xfrm>
            <a:off x="1233577" y="3761116"/>
            <a:ext cx="3847381" cy="737638"/>
          </a:xfrm>
          <a:prstGeom prst="rect">
            <a:avLst/>
          </a:prstGeom>
        </p:spPr>
        <p:txBody>
          <a:bodyPr wrap="square">
            <a:spAutoFit/>
          </a:bodyPr>
          <a:lstStyle/>
          <a:p>
            <a:pPr marL="231775" indent="-231775">
              <a:lnSpc>
                <a:spcPts val="2300"/>
              </a:lnSpc>
              <a:spcBef>
                <a:spcPct val="20000"/>
              </a:spcBef>
              <a:buClr>
                <a:schemeClr val="tx2"/>
              </a:buClr>
              <a:buFont typeface="Arial" pitchFamily="34" charset="0"/>
              <a:buChar char="•"/>
              <a:defRPr/>
            </a:pPr>
            <a:r>
              <a:rPr lang="en-US" sz="1800" dirty="0" smtClean="0">
                <a:effectLst>
                  <a:outerShdw blurRad="38100" dist="38100" dir="2700000" algn="tl">
                    <a:srgbClr val="C0C0C0"/>
                  </a:outerShdw>
                </a:effectLst>
                <a:latin typeface="High Tower Text" pitchFamily="18" charset="0"/>
              </a:rPr>
              <a:t>Full &amp; Modified Transfer </a:t>
            </a:r>
          </a:p>
          <a:p>
            <a:pPr marL="231775" indent="-231775">
              <a:lnSpc>
                <a:spcPts val="2300"/>
              </a:lnSpc>
              <a:spcBef>
                <a:spcPct val="20000"/>
              </a:spcBef>
              <a:buClr>
                <a:schemeClr val="tx2"/>
              </a:buClr>
              <a:buFont typeface="Arial" pitchFamily="34" charset="0"/>
              <a:buChar char="•"/>
              <a:defRPr/>
            </a:pPr>
            <a:r>
              <a:rPr lang="en-US" sz="1800" dirty="0" smtClean="0">
                <a:effectLst>
                  <a:outerShdw blurRad="38100" dist="38100" dir="2700000" algn="tl">
                    <a:srgbClr val="C0C0C0"/>
                  </a:outerShdw>
                </a:effectLst>
                <a:latin typeface="High Tower Text" pitchFamily="18" charset="0"/>
              </a:rPr>
              <a:t>Change in IRS Reporting Structure</a:t>
            </a:r>
          </a:p>
        </p:txBody>
      </p:sp>
      <p:sp>
        <p:nvSpPr>
          <p:cNvPr id="14" name="Rectangle 13"/>
          <p:cNvSpPr/>
          <p:nvPr/>
        </p:nvSpPr>
        <p:spPr>
          <a:xfrm>
            <a:off x="5965371" y="3309256"/>
            <a:ext cx="2801031" cy="1862048"/>
          </a:xfrm>
          <a:prstGeom prst="rect">
            <a:avLst/>
          </a:prstGeom>
        </p:spPr>
        <p:txBody>
          <a:bodyPr wrap="square">
            <a:spAutoFit/>
          </a:bodyPr>
          <a:lstStyle/>
          <a:p>
            <a:pPr algn="r">
              <a:lnSpc>
                <a:spcPts val="2400"/>
              </a:lnSpc>
              <a:spcBef>
                <a:spcPts val="1200"/>
              </a:spcBef>
              <a:spcAft>
                <a:spcPts val="0"/>
              </a:spcAft>
              <a:buClr>
                <a:schemeClr val="tx2"/>
              </a:buClr>
              <a:defRPr/>
            </a:pPr>
            <a:r>
              <a:rPr lang="en-US" sz="3200" b="1" dirty="0" smtClean="0">
                <a:solidFill>
                  <a:srgbClr val="C00000"/>
                </a:solidFill>
                <a:effectLst>
                  <a:outerShdw blurRad="38100" dist="38100" dir="2700000" algn="tl">
                    <a:srgbClr val="C0C0C0"/>
                  </a:outerShdw>
                </a:effectLst>
                <a:latin typeface="High Tower Text" pitchFamily="18" charset="0"/>
              </a:rPr>
              <a:t>The Office of Residential Care Facilities</a:t>
            </a:r>
            <a:endParaRPr lang="en-US" sz="3200" b="1" dirty="0">
              <a:solidFill>
                <a:srgbClr val="C00000"/>
              </a:solidFill>
              <a:effectLst>
                <a:outerShdw blurRad="38100" dist="38100" dir="2700000" algn="tl">
                  <a:srgbClr val="C0C0C0"/>
                </a:outerShdw>
              </a:effectLst>
              <a:latin typeface="High Tower Text" pitchFamily="18" charset="0"/>
            </a:endParaRPr>
          </a:p>
          <a:p>
            <a:pPr algn="r">
              <a:lnSpc>
                <a:spcPts val="2000"/>
              </a:lnSpc>
              <a:spcBef>
                <a:spcPts val="600"/>
              </a:spcBef>
              <a:spcAft>
                <a:spcPts val="0"/>
              </a:spcAft>
              <a:buClr>
                <a:schemeClr val="tx2"/>
              </a:buClr>
              <a:defRPr/>
            </a:pPr>
            <a:r>
              <a:rPr lang="en-US" sz="2000" dirty="0" smtClean="0">
                <a:effectLst>
                  <a:outerShdw blurRad="38100" dist="38100" dir="2700000" algn="tl">
                    <a:srgbClr val="C0C0C0"/>
                  </a:outerShdw>
                </a:effectLst>
                <a:latin typeface="High Tower Text" pitchFamily="18" charset="0"/>
              </a:rPr>
              <a:t>U.S. Department of Housing and Urban Development</a:t>
            </a:r>
            <a:endParaRPr lang="en-US" sz="2000" dirty="0">
              <a:effectLst>
                <a:outerShdw blurRad="38100" dist="38100" dir="2700000" algn="tl">
                  <a:srgbClr val="C0C0C0"/>
                </a:outerShdw>
              </a:effectLst>
              <a:latin typeface="High Tower Text" pitchFamily="18" charset="0"/>
            </a:endParaRPr>
          </a:p>
        </p:txBody>
      </p:sp>
      <p:sp>
        <p:nvSpPr>
          <p:cNvPr id="15" name="Rectangle 4"/>
          <p:cNvSpPr>
            <a:spLocks noChangeArrowheads="1"/>
          </p:cNvSpPr>
          <p:nvPr/>
        </p:nvSpPr>
        <p:spPr bwMode="auto">
          <a:xfrm>
            <a:off x="537029" y="5614985"/>
            <a:ext cx="4295775" cy="883557"/>
          </a:xfrm>
          <a:prstGeom prst="rect">
            <a:avLst/>
          </a:prstGeom>
          <a:noFill/>
          <a:ln w="57150">
            <a:noFill/>
            <a:miter lim="800000"/>
            <a:headEnd/>
            <a:tailEnd/>
          </a:ln>
          <a:effectLst/>
        </p:spPr>
        <p:txBody>
          <a:bodyPr anchor="ctr"/>
          <a:lstStyle/>
          <a:p>
            <a:pPr>
              <a:lnSpc>
                <a:spcPts val="1700"/>
              </a:lnSpc>
              <a:spcBef>
                <a:spcPts val="0"/>
              </a:spcBef>
              <a:spcAft>
                <a:spcPts val="600"/>
              </a:spcAft>
              <a:buClr>
                <a:schemeClr val="tx2"/>
              </a:buClr>
              <a:defRPr/>
            </a:pPr>
            <a:r>
              <a:rPr lang="en-US" sz="2000" dirty="0" smtClean="0">
                <a:solidFill>
                  <a:srgbClr val="C00000"/>
                </a:solidFill>
                <a:effectLst>
                  <a:outerShdw blurRad="38100" dist="38100" dir="2700000" algn="tl">
                    <a:srgbClr val="C0C0C0"/>
                  </a:outerShdw>
                </a:effectLst>
                <a:latin typeface="High Tower Text" pitchFamily="18" charset="0"/>
              </a:rPr>
              <a:t>Eastern Lenders Conference</a:t>
            </a:r>
          </a:p>
          <a:p>
            <a:pPr>
              <a:lnSpc>
                <a:spcPts val="1700"/>
              </a:lnSpc>
              <a:spcBef>
                <a:spcPts val="0"/>
              </a:spcBef>
              <a:spcAft>
                <a:spcPts val="600"/>
              </a:spcAft>
              <a:buClr>
                <a:schemeClr val="tx2"/>
              </a:buClr>
              <a:defRPr/>
            </a:pPr>
            <a:r>
              <a:rPr lang="en-US" sz="2000" dirty="0" smtClean="0">
                <a:solidFill>
                  <a:srgbClr val="C00000"/>
                </a:solidFill>
                <a:effectLst>
                  <a:outerShdw blurRad="38100" dist="38100" dir="2700000" algn="tl">
                    <a:srgbClr val="C0C0C0"/>
                  </a:outerShdw>
                </a:effectLst>
                <a:latin typeface="High Tower Text" pitchFamily="18" charset="0"/>
              </a:rPr>
              <a:t>Philadelphia, PA</a:t>
            </a:r>
          </a:p>
          <a:p>
            <a:pPr>
              <a:lnSpc>
                <a:spcPts val="1700"/>
              </a:lnSpc>
              <a:spcBef>
                <a:spcPts val="0"/>
              </a:spcBef>
              <a:spcAft>
                <a:spcPts val="600"/>
              </a:spcAft>
              <a:buClr>
                <a:schemeClr val="tx2"/>
              </a:buClr>
              <a:defRPr/>
            </a:pPr>
            <a:r>
              <a:rPr lang="en-US" sz="2000" dirty="0" smtClean="0">
                <a:solidFill>
                  <a:srgbClr val="C00000"/>
                </a:solidFill>
                <a:effectLst>
                  <a:outerShdw blurRad="38100" dist="38100" dir="2700000" algn="tl">
                    <a:srgbClr val="C0C0C0"/>
                  </a:outerShdw>
                </a:effectLst>
                <a:latin typeface="High Tower Text" pitchFamily="18" charset="0"/>
              </a:rPr>
              <a:t>March 13 &amp; 14, 2013</a:t>
            </a:r>
            <a:endParaRPr lang="en-US" sz="2000" dirty="0">
              <a:solidFill>
                <a:srgbClr val="C00000"/>
              </a:solidFill>
              <a:effectLst>
                <a:outerShdw blurRad="38100" dist="38100" dir="2700000" algn="tl">
                  <a:srgbClr val="C0C0C0"/>
                </a:outerShdw>
              </a:effectLst>
              <a:latin typeface="High Tower Text" pitchFamily="18" charset="0"/>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What Types of Transfers Require a TPA review? </a:t>
            </a:r>
            <a:endParaRPr lang="en-US" dirty="0"/>
          </a:p>
        </p:txBody>
      </p:sp>
      <p:sp>
        <p:nvSpPr>
          <p:cNvPr id="34819" name="Rectangle 3"/>
          <p:cNvSpPr>
            <a:spLocks noGrp="1" noChangeArrowheads="1"/>
          </p:cNvSpPr>
          <p:nvPr>
            <p:ph idx="1"/>
          </p:nvPr>
        </p:nvSpPr>
        <p:spPr/>
        <p:txBody>
          <a:bodyPr/>
          <a:lstStyle/>
          <a:p>
            <a:r>
              <a:rPr lang="en-US" dirty="0" smtClean="0"/>
              <a:t>Full TPA includes: </a:t>
            </a:r>
          </a:p>
          <a:p>
            <a:pPr lvl="1"/>
            <a:r>
              <a:rPr lang="en-US" dirty="0" smtClean="0"/>
              <a:t>Transfer of title from the mortgagor/seller to the purchaser.</a:t>
            </a:r>
          </a:p>
          <a:p>
            <a:pPr lvl="1"/>
            <a:r>
              <a:rPr lang="en-US" dirty="0" smtClean="0"/>
              <a:t>Transfer of any interest in a partnership mortgagor which causes a dissolution of the partnership/mortgagor under applicable state law.</a:t>
            </a:r>
            <a:br>
              <a:rPr lang="en-US" dirty="0" smtClean="0"/>
            </a:br>
            <a:endParaRPr lang="en-US" dirty="0"/>
          </a:p>
          <a:p>
            <a:r>
              <a:rPr lang="en-US" dirty="0" smtClean="0"/>
              <a:t>Modified TPA includes, but is not limited to:  </a:t>
            </a:r>
          </a:p>
          <a:p>
            <a:pPr lvl="1"/>
            <a:r>
              <a:rPr lang="en-US" dirty="0" smtClean="0"/>
              <a:t>Transfer of more than 50% of “Partnership”/ Mortgagor’s interest.</a:t>
            </a:r>
          </a:p>
          <a:p>
            <a:pPr lvl="1">
              <a:buNone/>
            </a:pPr>
            <a:endParaRPr lang="en-US" dirty="0" smtClean="0"/>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3660757535"/>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fade">
                                      <p:cBhvr>
                                        <p:cTn id="10" dur="500"/>
                                        <p:tgtEl>
                                          <p:spTgt spid="3481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Effect transition="in" filter="fade">
                                      <p:cBhvr>
                                        <p:cTn id="13" dur="500"/>
                                        <p:tgtEl>
                                          <p:spTgt spid="3481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4819">
                                            <p:txEl>
                                              <p:pRg st="3" end="3"/>
                                            </p:txEl>
                                          </p:spTgt>
                                        </p:tgtEl>
                                        <p:attrNameLst>
                                          <p:attrName>style.visibility</p:attrName>
                                        </p:attrNameLst>
                                      </p:cBhvr>
                                      <p:to>
                                        <p:strVal val="visible"/>
                                      </p:to>
                                    </p:set>
                                    <p:animEffect transition="in" filter="fade">
                                      <p:cBhvr>
                                        <p:cTn id="18" dur="500"/>
                                        <p:tgtEl>
                                          <p:spTgt spid="34819">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4819">
                                            <p:txEl>
                                              <p:pRg st="4" end="4"/>
                                            </p:txEl>
                                          </p:spTgt>
                                        </p:tgtEl>
                                        <p:attrNameLst>
                                          <p:attrName>style.visibility</p:attrName>
                                        </p:attrNameLst>
                                      </p:cBhvr>
                                      <p:to>
                                        <p:strVal val="visible"/>
                                      </p:to>
                                    </p:set>
                                    <p:animEffect transition="in" filter="fade">
                                      <p:cBhvr>
                                        <p:cTn id="21" dur="500"/>
                                        <p:tgtEl>
                                          <p:spTgt spid="348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Types of Transfers Require a TPA review? </a:t>
            </a:r>
            <a:endParaRPr lang="en-US" dirty="0"/>
          </a:p>
        </p:txBody>
      </p:sp>
      <p:sp>
        <p:nvSpPr>
          <p:cNvPr id="3" name="Content Placeholder 2"/>
          <p:cNvSpPr>
            <a:spLocks noGrp="1"/>
          </p:cNvSpPr>
          <p:nvPr>
            <p:ph idx="1"/>
          </p:nvPr>
        </p:nvSpPr>
        <p:spPr/>
        <p:txBody>
          <a:bodyPr/>
          <a:lstStyle/>
          <a:p>
            <a:pPr lvl="1"/>
            <a:r>
              <a:rPr lang="en-US" dirty="0" smtClean="0"/>
              <a:t>Substitution of one or more General Partners of a partnership/mortgagor; or Managing Members of a Limited Liability Company (LLC)/mortgagor. </a:t>
            </a:r>
          </a:p>
          <a:p>
            <a:pPr lvl="1"/>
            <a:r>
              <a:rPr lang="en-US" dirty="0" smtClean="0"/>
              <a:t>Transfer more than 50% of Corporate Stock of “Corporate General Partner”</a:t>
            </a:r>
          </a:p>
          <a:p>
            <a:pPr lvl="1"/>
            <a:r>
              <a:rPr lang="en-US" dirty="0" smtClean="0"/>
              <a:t>Transfer less than 50% Corporate Stock of “Corporate General Partner” if transfer = “Change in Control” of Corporate General Partner. </a:t>
            </a:r>
          </a:p>
          <a:p>
            <a:pPr lvl="1"/>
            <a:r>
              <a:rPr lang="en-US" dirty="0" smtClean="0"/>
              <a:t>Any transaction that = “Change in Control” of Mortgagor. </a:t>
            </a:r>
            <a:endParaRPr lang="en-US" u="sng" dirty="0" smtClean="0"/>
          </a:p>
          <a:p>
            <a:pPr marL="914400" lvl="2" indent="0">
              <a:buNone/>
            </a:pPr>
            <a:r>
              <a:rPr lang="en-US" u="sng" dirty="0" smtClean="0"/>
              <a:t>Note</a:t>
            </a:r>
            <a:r>
              <a:rPr lang="en-US" dirty="0" smtClean="0"/>
              <a:t>:  These categories included not only a single transfer, but a series of transfers which have the same result.  </a:t>
            </a:r>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1931924993"/>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TextBox 2"/>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3537871797"/>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What Types of Transfers Require a TPA review? </a:t>
            </a:r>
            <a:endParaRPr lang="en-US" dirty="0"/>
          </a:p>
        </p:txBody>
      </p:sp>
      <p:sp>
        <p:nvSpPr>
          <p:cNvPr id="34819" name="Rectangle 3"/>
          <p:cNvSpPr>
            <a:spLocks noGrp="1" noChangeArrowheads="1"/>
          </p:cNvSpPr>
          <p:nvPr>
            <p:ph idx="1"/>
          </p:nvPr>
        </p:nvSpPr>
        <p:spPr/>
        <p:txBody>
          <a:bodyPr/>
          <a:lstStyle/>
          <a:p>
            <a:pPr lvl="1"/>
            <a:r>
              <a:rPr lang="en-US" dirty="0" smtClean="0"/>
              <a:t>Scenario #1</a:t>
            </a:r>
          </a:p>
          <a:p>
            <a:pPr lvl="2"/>
            <a:r>
              <a:rPr lang="en-US" dirty="0" smtClean="0"/>
              <a:t>The facility is owned by an LLC.  The current members are split 99.5% Member and .5% Managing Member.  They want to eliminate the .5% member.  They are not bringing in any new principals, just eliminating the .5% member.  </a:t>
            </a:r>
            <a:br>
              <a:rPr lang="en-US" dirty="0" smtClean="0"/>
            </a:br>
            <a:r>
              <a:rPr lang="en-US" dirty="0" smtClean="0"/>
              <a:t/>
            </a:r>
            <a:br>
              <a:rPr lang="en-US" dirty="0" smtClean="0"/>
            </a:br>
            <a:r>
              <a:rPr lang="en-US" dirty="0" smtClean="0"/>
              <a:t>Does this require a Modified TPA review?  </a:t>
            </a:r>
          </a:p>
          <a:p>
            <a:pPr lvl="3"/>
            <a:r>
              <a:rPr lang="en-US" b="1" dirty="0" smtClean="0"/>
              <a:t>Yes</a:t>
            </a:r>
            <a:r>
              <a:rPr lang="en-US" dirty="0" smtClean="0"/>
              <a:t>.  There is a sub substitution of Managing Members, resulting in a </a:t>
            </a:r>
            <a:r>
              <a:rPr lang="en-US" b="1" u="sng" dirty="0" smtClean="0"/>
              <a:t>change in control.</a:t>
            </a:r>
            <a:r>
              <a:rPr lang="en-US" b="1" dirty="0" smtClean="0"/>
              <a:t>  </a:t>
            </a:r>
            <a:endParaRPr lang="en-US" dirty="0" smtClean="0"/>
          </a:p>
          <a:p>
            <a:pPr lvl="3"/>
            <a:r>
              <a:rPr lang="en-US" dirty="0" smtClean="0"/>
              <a:t>If both members were Managing Members of the LLC, a Modified TPA review would not be required because there would be no change in control.  However; to comply with the Regulatory Agreement, the change must be entered into the APPS system as a Organization Change. </a:t>
            </a:r>
          </a:p>
          <a:p>
            <a:pPr lvl="1">
              <a:buNone/>
            </a:pPr>
            <a:endParaRPr lang="en-US" dirty="0" smtClean="0"/>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3660757535"/>
      </p:ext>
    </p:extLst>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What Types of Transfers Require </a:t>
            </a:r>
            <a:r>
              <a:rPr lang="en-US" dirty="0" err="1" smtClean="0"/>
              <a:t>Require</a:t>
            </a:r>
            <a:r>
              <a:rPr lang="en-US" dirty="0" smtClean="0"/>
              <a:t> </a:t>
            </a:r>
            <a:r>
              <a:rPr lang="en-US" dirty="0"/>
              <a:t>a TPA review? </a:t>
            </a:r>
          </a:p>
        </p:txBody>
      </p:sp>
      <p:sp>
        <p:nvSpPr>
          <p:cNvPr id="34819" name="Rectangle 3"/>
          <p:cNvSpPr>
            <a:spLocks noGrp="1" noChangeArrowheads="1"/>
          </p:cNvSpPr>
          <p:nvPr>
            <p:ph idx="1"/>
          </p:nvPr>
        </p:nvSpPr>
        <p:spPr/>
        <p:txBody>
          <a:bodyPr/>
          <a:lstStyle/>
          <a:p>
            <a:pPr lvl="1"/>
            <a:r>
              <a:rPr lang="en-US" dirty="0" smtClean="0"/>
              <a:t>Scenario #2</a:t>
            </a:r>
          </a:p>
          <a:p>
            <a:pPr lvl="2"/>
            <a:r>
              <a:rPr lang="en-US" dirty="0" smtClean="0"/>
              <a:t> The facility is owned by The Future LLC.  The sole member of The Future LLC is a Partnership and their General Partner is being replaced.    </a:t>
            </a:r>
            <a:br>
              <a:rPr lang="en-US" dirty="0" smtClean="0"/>
            </a:br>
            <a:r>
              <a:rPr lang="en-US" dirty="0" smtClean="0"/>
              <a:t/>
            </a:r>
            <a:br>
              <a:rPr lang="en-US" dirty="0" smtClean="0"/>
            </a:br>
            <a:r>
              <a:rPr lang="en-US" dirty="0" smtClean="0"/>
              <a:t>Does this require a Modified TPA review?  </a:t>
            </a:r>
          </a:p>
          <a:p>
            <a:pPr lvl="3"/>
            <a:r>
              <a:rPr lang="en-US" b="1" dirty="0" smtClean="0"/>
              <a:t>Yes</a:t>
            </a:r>
            <a:r>
              <a:rPr lang="en-US" dirty="0" smtClean="0"/>
              <a:t>.  Any transaction which does not fall within any of the other categories but results in a </a:t>
            </a:r>
            <a:r>
              <a:rPr lang="en-US" b="1" u="sng" dirty="0" smtClean="0"/>
              <a:t>change of control </a:t>
            </a:r>
            <a:r>
              <a:rPr lang="en-US" dirty="0" smtClean="0"/>
              <a:t>of the mortgagor requires a Modified TPA review.</a:t>
            </a:r>
          </a:p>
          <a:p>
            <a:pPr lvl="1">
              <a:buNone/>
            </a:pPr>
            <a:endParaRPr lang="en-US" dirty="0" smtClean="0"/>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3660757535"/>
      </p:ext>
    </p:extLst>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a:t>What Types of Transfers Require a TPA review? </a:t>
            </a:r>
          </a:p>
        </p:txBody>
      </p:sp>
      <p:sp>
        <p:nvSpPr>
          <p:cNvPr id="34819" name="Rectangle 3"/>
          <p:cNvSpPr>
            <a:spLocks noGrp="1" noChangeArrowheads="1"/>
          </p:cNvSpPr>
          <p:nvPr>
            <p:ph idx="1"/>
          </p:nvPr>
        </p:nvSpPr>
        <p:spPr/>
        <p:txBody>
          <a:bodyPr/>
          <a:lstStyle/>
          <a:p>
            <a:pPr lvl="1"/>
            <a:r>
              <a:rPr lang="en-US" dirty="0" smtClean="0"/>
              <a:t>The best way to determine if there is a change in control is to compare the Current and Proposed Organizational Chart of the entity and it’s principals.  </a:t>
            </a:r>
            <a:br>
              <a:rPr lang="en-US" dirty="0" smtClean="0"/>
            </a:br>
            <a:endParaRPr lang="en-US" dirty="0" smtClean="0"/>
          </a:p>
          <a:p>
            <a:pPr lvl="2"/>
            <a:r>
              <a:rPr lang="en-US" dirty="0" smtClean="0"/>
              <a:t>Current =  HUD approved ownership organization</a:t>
            </a:r>
          </a:p>
          <a:p>
            <a:pPr lvl="2"/>
            <a:r>
              <a:rPr lang="en-US" dirty="0" smtClean="0"/>
              <a:t>Proposed= </a:t>
            </a:r>
            <a:r>
              <a:rPr lang="en-US" dirty="0" smtClean="0">
                <a:solidFill>
                  <a:srgbClr val="013F7D"/>
                </a:solidFill>
              </a:rPr>
              <a:t>ownership organization</a:t>
            </a:r>
          </a:p>
          <a:p>
            <a:pPr lvl="2"/>
            <a:r>
              <a:rPr lang="en-US" dirty="0" smtClean="0"/>
              <a:t>The organizational charts must include </a:t>
            </a:r>
            <a:r>
              <a:rPr lang="en-US" dirty="0"/>
              <a:t>n</a:t>
            </a:r>
            <a:r>
              <a:rPr lang="en-US" dirty="0" smtClean="0"/>
              <a:t>ame of person and/or entity; title/role; and percentage of ownership.  </a:t>
            </a:r>
          </a:p>
          <a:p>
            <a:pPr lvl="2"/>
            <a:r>
              <a:rPr lang="en-US" dirty="0" smtClean="0"/>
              <a:t>This method provides a view of all changes, including </a:t>
            </a:r>
            <a:r>
              <a:rPr lang="en-US" u="sng" dirty="0" smtClean="0"/>
              <a:t>changes in control.</a:t>
            </a:r>
            <a:r>
              <a:rPr lang="en-US" dirty="0" smtClean="0"/>
              <a:t> It also may define what additional steps are required in the review. </a:t>
            </a:r>
          </a:p>
          <a:p>
            <a:pPr lvl="1">
              <a:buNone/>
            </a:pPr>
            <a:endParaRPr lang="en-US" dirty="0" smtClean="0"/>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3660757535"/>
      </p:ext>
    </p:extLst>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TPA submission requirements</a:t>
            </a:r>
            <a:endParaRPr lang="en-US" dirty="0"/>
          </a:p>
        </p:txBody>
      </p:sp>
      <p:sp>
        <p:nvSpPr>
          <p:cNvPr id="3" name="TextBox 2"/>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3537871797"/>
      </p:ext>
    </p:extLst>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TPA Review Submission Requirements?</a:t>
            </a:r>
            <a:endParaRPr lang="en-US" dirty="0"/>
          </a:p>
        </p:txBody>
      </p:sp>
      <p:sp>
        <p:nvSpPr>
          <p:cNvPr id="34819" name="Rectangle 3"/>
          <p:cNvSpPr>
            <a:spLocks noGrp="1" noChangeArrowheads="1"/>
          </p:cNvSpPr>
          <p:nvPr>
            <p:ph idx="1"/>
          </p:nvPr>
        </p:nvSpPr>
        <p:spPr>
          <a:xfrm>
            <a:off x="159591" y="1175657"/>
            <a:ext cx="8670925" cy="4717144"/>
          </a:xfrm>
        </p:spPr>
        <p:txBody>
          <a:bodyPr/>
          <a:lstStyle/>
          <a:p>
            <a:r>
              <a:rPr lang="en-US" dirty="0" smtClean="0"/>
              <a:t>If submitted with a 223(a)(7) application:  form HUD-901-OHP, </a:t>
            </a:r>
            <a:r>
              <a:rPr lang="en-US" u="sng" dirty="0" smtClean="0"/>
              <a:t>Supplemental Checklist</a:t>
            </a:r>
            <a:r>
              <a:rPr lang="en-US" dirty="0" smtClean="0"/>
              <a:t>, and form HUD-9001h-ORCF, </a:t>
            </a:r>
            <a:r>
              <a:rPr lang="en-US" u="sng" dirty="0" smtClean="0"/>
              <a:t>Addendum to Underwriting Narrative – Transfer of Physical Assets. </a:t>
            </a:r>
          </a:p>
          <a:p>
            <a:r>
              <a:rPr lang="en-US" dirty="0" smtClean="0"/>
              <a:t>If submitted independently to the AE in Asset Management, use the TPA </a:t>
            </a:r>
            <a:r>
              <a:rPr lang="en-US" dirty="0" smtClean="0"/>
              <a:t>Checklist.</a:t>
            </a:r>
            <a:endParaRPr lang="en-US" sz="2000" dirty="0"/>
          </a:p>
          <a:p>
            <a:endParaRPr lang="en-US" dirty="0"/>
          </a:p>
        </p:txBody>
      </p:sp>
      <p:sp>
        <p:nvSpPr>
          <p:cNvPr id="5" name="TextBox 4"/>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3869115295"/>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fade">
                                      <p:cBhvr>
                                        <p:cTn id="12" dur="500"/>
                                        <p:tgtEl>
                                          <p:spTgt spid="348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TPA Review </a:t>
            </a:r>
            <a:r>
              <a:rPr lang="en-US" dirty="0" err="1" smtClean="0"/>
              <a:t>Submissin</a:t>
            </a:r>
            <a:r>
              <a:rPr lang="en-US" dirty="0" smtClean="0"/>
              <a:t> Requirements? </a:t>
            </a:r>
            <a:endParaRPr lang="en-US" dirty="0"/>
          </a:p>
        </p:txBody>
      </p:sp>
      <p:sp>
        <p:nvSpPr>
          <p:cNvPr id="34819" name="Rectangle 3"/>
          <p:cNvSpPr>
            <a:spLocks noGrp="1" noChangeArrowheads="1"/>
          </p:cNvSpPr>
          <p:nvPr>
            <p:ph idx="1"/>
          </p:nvPr>
        </p:nvSpPr>
        <p:spPr/>
        <p:txBody>
          <a:bodyPr/>
          <a:lstStyle/>
          <a:p>
            <a:r>
              <a:rPr lang="en-US" u="sng" dirty="0" smtClean="0">
                <a:solidFill>
                  <a:srgbClr val="FF0000"/>
                </a:solidFill>
              </a:rPr>
              <a:t>Submission Tips - Special Notice:  </a:t>
            </a:r>
          </a:p>
          <a:p>
            <a:pPr lvl="1"/>
            <a:r>
              <a:rPr lang="en-US" dirty="0" smtClean="0"/>
              <a:t>The </a:t>
            </a:r>
            <a:r>
              <a:rPr lang="en-US" dirty="0"/>
              <a:t>new OHP documents will be required to be used in their entirety for submissions received by HUD 120 days after the final notice is posted in the  Federal Register.  In the meantime, clients can choose to use either the new or old documents however they must use either all new or all old.  </a:t>
            </a:r>
            <a:br>
              <a:rPr lang="en-US" dirty="0"/>
            </a:br>
            <a:r>
              <a:rPr lang="en-US" dirty="0"/>
              <a:t> </a:t>
            </a:r>
          </a:p>
          <a:p>
            <a:pPr lvl="1"/>
            <a:r>
              <a:rPr lang="en-US" dirty="0" smtClean="0"/>
              <a:t>Updates to the checklist and forms will be posted on HUD.gov.  </a:t>
            </a:r>
          </a:p>
          <a:p>
            <a:endParaRPr lang="en-US" dirty="0" smtClean="0"/>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1943822974"/>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fade">
                                      <p:cBhvr>
                                        <p:cTn id="10" dur="500"/>
                                        <p:tgtEl>
                                          <p:spTgt spid="3481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Effect transition="in" filter="fade">
                                      <p:cBhvr>
                                        <p:cTn id="13"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TPA Review Submission Requirements?</a:t>
            </a:r>
            <a:endParaRPr lang="en-US" dirty="0"/>
          </a:p>
        </p:txBody>
      </p:sp>
      <p:sp>
        <p:nvSpPr>
          <p:cNvPr id="34819" name="Rectangle 3"/>
          <p:cNvSpPr>
            <a:spLocks noGrp="1" noChangeArrowheads="1"/>
          </p:cNvSpPr>
          <p:nvPr>
            <p:ph idx="1"/>
          </p:nvPr>
        </p:nvSpPr>
        <p:spPr>
          <a:xfrm>
            <a:off x="159591" y="1175657"/>
            <a:ext cx="8670925" cy="4717144"/>
          </a:xfrm>
        </p:spPr>
        <p:txBody>
          <a:bodyPr/>
          <a:lstStyle/>
          <a:p>
            <a:r>
              <a:rPr lang="en-US" dirty="0" smtClean="0"/>
              <a:t>Submission Tips:</a:t>
            </a:r>
          </a:p>
          <a:p>
            <a:pPr lvl="1"/>
            <a:r>
              <a:rPr lang="en-US" dirty="0" smtClean="0"/>
              <a:t>Although the LEAN TPA Checklist has been in existence since December 2008, continued improvements are ongoing.  It’s important to use the most current checklist on HUD.gov.  </a:t>
            </a:r>
          </a:p>
          <a:p>
            <a:pPr lvl="1"/>
            <a:r>
              <a:rPr lang="en-US" dirty="0" smtClean="0"/>
              <a:t>Two complete sets are required.  One for OHP and one for OGC. </a:t>
            </a:r>
          </a:p>
          <a:p>
            <a:pPr lvl="1"/>
            <a:r>
              <a:rPr lang="en-US" dirty="0" smtClean="0"/>
              <a:t>The submission must be tabbed according to the checklist numbering.</a:t>
            </a:r>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2644423282"/>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fade">
                                      <p:cBhvr>
                                        <p:cTn id="10" dur="500"/>
                                        <p:tgtEl>
                                          <p:spTgt spid="3481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Effect transition="in" filter="fade">
                                      <p:cBhvr>
                                        <p:cTn id="13" dur="500"/>
                                        <p:tgtEl>
                                          <p:spTgt spid="3481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819">
                                            <p:txEl>
                                              <p:pRg st="3" end="3"/>
                                            </p:txEl>
                                          </p:spTgt>
                                        </p:tgtEl>
                                        <p:attrNameLst>
                                          <p:attrName>style.visibility</p:attrName>
                                        </p:attrNameLst>
                                      </p:cBhvr>
                                      <p:to>
                                        <p:strVal val="visible"/>
                                      </p:to>
                                    </p:set>
                                    <p:animEffect transition="in" filter="fade">
                                      <p:cBhvr>
                                        <p:cTn id="16"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idx="1"/>
          </p:nvPr>
        </p:nvSpPr>
        <p:spPr/>
        <p:txBody>
          <a:bodyPr/>
          <a:lstStyle/>
          <a:p>
            <a:r>
              <a:rPr lang="en-US" dirty="0" smtClean="0"/>
              <a:t>What is a TPA</a:t>
            </a:r>
          </a:p>
          <a:p>
            <a:r>
              <a:rPr lang="en-US" dirty="0" smtClean="0"/>
              <a:t>Why is a TPA Review Required</a:t>
            </a:r>
          </a:p>
          <a:p>
            <a:r>
              <a:rPr lang="en-US" dirty="0" smtClean="0"/>
              <a:t>What Types of Transfers Require a TPA review? </a:t>
            </a:r>
          </a:p>
          <a:p>
            <a:r>
              <a:rPr lang="en-US" dirty="0" smtClean="0"/>
              <a:t>TPA Review Submission Requirements</a:t>
            </a:r>
          </a:p>
          <a:p>
            <a:r>
              <a:rPr lang="en-US" dirty="0" smtClean="0"/>
              <a:t>Q&amp;A</a:t>
            </a:r>
          </a:p>
          <a:p>
            <a:endParaRPr lang="en-US" dirty="0" smtClean="0"/>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TPA Review Submission Requirements?</a:t>
            </a:r>
            <a:endParaRPr lang="en-US" dirty="0"/>
          </a:p>
        </p:txBody>
      </p:sp>
      <p:sp>
        <p:nvSpPr>
          <p:cNvPr id="34819" name="Rectangle 3"/>
          <p:cNvSpPr>
            <a:spLocks noGrp="1" noChangeArrowheads="1"/>
          </p:cNvSpPr>
          <p:nvPr>
            <p:ph idx="1"/>
          </p:nvPr>
        </p:nvSpPr>
        <p:spPr>
          <a:xfrm>
            <a:off x="159591" y="1175657"/>
            <a:ext cx="8670925" cy="4717144"/>
          </a:xfrm>
        </p:spPr>
        <p:txBody>
          <a:bodyPr/>
          <a:lstStyle/>
          <a:p>
            <a:r>
              <a:rPr lang="en-US" dirty="0" smtClean="0"/>
              <a:t>Submission Tips:</a:t>
            </a:r>
          </a:p>
          <a:p>
            <a:pPr lvl="1"/>
            <a:r>
              <a:rPr lang="en-US" dirty="0" smtClean="0"/>
              <a:t>Checklist item #12. Interim unaudited Financial Statements.  Facility operations</a:t>
            </a:r>
            <a:r>
              <a:rPr lang="en-US" dirty="0"/>
              <a:t> </a:t>
            </a:r>
            <a:r>
              <a:rPr lang="en-US" dirty="0" smtClean="0"/>
              <a:t>and purchaser.</a:t>
            </a:r>
          </a:p>
          <a:p>
            <a:pPr lvl="1"/>
            <a:r>
              <a:rPr lang="en-US" dirty="0" smtClean="0"/>
              <a:t>Insert a page where a document is omitted, but called for on the checklist. Provide a reason of why the document is omitted (i.e. a document was previously provided in the 223(a)(7) application under review)  </a:t>
            </a:r>
          </a:p>
          <a:p>
            <a:pPr lvl="2"/>
            <a:r>
              <a:rPr lang="en-US" dirty="0" smtClean="0"/>
              <a:t>Note:  There are limited circumstances when an omission is acceptable to HUD.  To expedite processing, contact your HUD UW or AE before you omit something. </a:t>
            </a:r>
          </a:p>
          <a:p>
            <a:pPr lvl="1"/>
            <a:endParaRPr lang="en-US" dirty="0" smtClean="0"/>
          </a:p>
          <a:p>
            <a:pPr lvl="1"/>
            <a:endParaRPr lang="en-US" dirty="0" smtClean="0"/>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2644423282"/>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fade">
                                      <p:cBhvr>
                                        <p:cTn id="10" dur="500"/>
                                        <p:tgtEl>
                                          <p:spTgt spid="3481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Effect transition="in" filter="fade">
                                      <p:cBhvr>
                                        <p:cTn id="13" dur="500"/>
                                        <p:tgtEl>
                                          <p:spTgt spid="3481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819">
                                            <p:txEl>
                                              <p:pRg st="3" end="3"/>
                                            </p:txEl>
                                          </p:spTgt>
                                        </p:tgtEl>
                                        <p:attrNameLst>
                                          <p:attrName>style.visibility</p:attrName>
                                        </p:attrNameLst>
                                      </p:cBhvr>
                                      <p:to>
                                        <p:strVal val="visible"/>
                                      </p:to>
                                    </p:set>
                                    <p:animEffect transition="in" filter="fade">
                                      <p:cBhvr>
                                        <p:cTn id="16"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285875" y="2784475"/>
            <a:ext cx="7634288" cy="1143000"/>
          </a:xfrm>
        </p:spPr>
        <p:txBody>
          <a:bodyPr/>
          <a:lstStyle/>
          <a:p>
            <a:pPr>
              <a:defRPr/>
            </a:pPr>
            <a:r>
              <a:rPr lang="en-US" sz="4800" u="none" dirty="0" smtClean="0"/>
              <a:t>Questions?</a:t>
            </a:r>
            <a:br>
              <a:rPr lang="en-US" sz="4800" u="none" dirty="0" smtClean="0"/>
            </a:br>
            <a:r>
              <a:rPr lang="en-US" sz="4800" u="none" dirty="0" smtClean="0"/>
              <a:t/>
            </a:r>
            <a:br>
              <a:rPr lang="en-US" sz="4800" u="none" dirty="0" smtClean="0"/>
            </a:br>
            <a:r>
              <a:rPr lang="en-US" sz="1600" u="none" dirty="0" smtClean="0"/>
              <a:t/>
            </a:r>
            <a:br>
              <a:rPr lang="en-US" sz="1600" u="none" dirty="0" smtClean="0"/>
            </a:br>
            <a:r>
              <a:rPr lang="en-US" sz="2400" u="none" dirty="0" smtClean="0">
                <a:solidFill>
                  <a:schemeClr val="tx2"/>
                </a:solidFill>
              </a:rPr>
              <a:t/>
            </a:r>
            <a:br>
              <a:rPr lang="en-US" sz="2400" u="none" dirty="0" smtClean="0">
                <a:solidFill>
                  <a:schemeClr val="tx2"/>
                </a:solidFill>
              </a:rPr>
            </a:br>
            <a:r>
              <a:rPr lang="en-US" sz="2400" u="none" dirty="0" smtClean="0">
                <a:solidFill>
                  <a:schemeClr val="tx2"/>
                </a:solidFill>
              </a:rPr>
              <a:t/>
            </a:r>
            <a:br>
              <a:rPr lang="en-US" sz="2400" u="none" dirty="0" smtClean="0">
                <a:solidFill>
                  <a:schemeClr val="tx2"/>
                </a:solidFill>
              </a:rPr>
            </a:br>
            <a:r>
              <a:rPr lang="en-US" sz="2400" dirty="0" smtClean="0">
                <a:solidFill>
                  <a:srgbClr val="7F978B"/>
                </a:solidFill>
              </a:rPr>
              <a:t/>
            </a:r>
            <a:br>
              <a:rPr lang="en-US" sz="2400" dirty="0" smtClean="0">
                <a:solidFill>
                  <a:srgbClr val="7F978B"/>
                </a:solidFill>
              </a:rPr>
            </a:br>
            <a:r>
              <a:rPr lang="en-US" sz="2400" dirty="0" smtClean="0"/>
              <a:t/>
            </a:r>
            <a:br>
              <a:rPr lang="en-US" sz="2400" dirty="0" smtClean="0"/>
            </a:br>
            <a:endParaRPr lang="en-US" sz="2400" dirty="0" smtClean="0"/>
          </a:p>
        </p:txBody>
      </p:sp>
      <p:pic>
        <p:nvPicPr>
          <p:cNvPr id="3" name="Picture 2" descr="http://www.garylellis.org/wp-content/uploads/2011/04/question.jpg"/>
          <p:cNvPicPr>
            <a:picLocks noChangeAspect="1" noChangeArrowheads="1"/>
          </p:cNvPicPr>
          <p:nvPr/>
        </p:nvPicPr>
        <p:blipFill>
          <a:blip r:embed="rId2" cstate="print"/>
          <a:srcRect/>
          <a:stretch>
            <a:fillRect/>
          </a:stretch>
        </p:blipFill>
        <p:spPr bwMode="auto">
          <a:xfrm>
            <a:off x="3381257" y="2829943"/>
            <a:ext cx="2515798" cy="2515798"/>
          </a:xfrm>
          <a:prstGeom prst="rect">
            <a:avLst/>
          </a:prstGeom>
          <a:noFill/>
        </p:spPr>
      </p:pic>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3496382071"/>
      </p:ext>
    </p:extLst>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50736" y="2211161"/>
            <a:ext cx="6226627" cy="1843314"/>
          </a:xfrm>
        </p:spPr>
        <p:txBody>
          <a:bodyPr/>
          <a:lstStyle/>
          <a:p>
            <a:r>
              <a:rPr lang="en-US" dirty="0" smtClean="0"/>
              <a:t>What is a TPA?</a:t>
            </a:r>
            <a:endParaRPr lang="en-US" dirty="0"/>
          </a:p>
        </p:txBody>
      </p:sp>
      <p:pic>
        <p:nvPicPr>
          <p:cNvPr id="23554" name="Picture 2" descr="http://www.garylellis.org/wp-content/uploads/2011/04/question.jpg"/>
          <p:cNvPicPr>
            <a:picLocks noChangeAspect="1" noChangeArrowheads="1"/>
          </p:cNvPicPr>
          <p:nvPr/>
        </p:nvPicPr>
        <p:blipFill>
          <a:blip r:embed="rId2" cstate="print"/>
          <a:srcRect/>
          <a:stretch>
            <a:fillRect/>
          </a:stretch>
        </p:blipFill>
        <p:spPr bwMode="auto">
          <a:xfrm>
            <a:off x="3143132" y="3468118"/>
            <a:ext cx="2515798" cy="2515798"/>
          </a:xfrm>
          <a:prstGeom prst="rect">
            <a:avLst/>
          </a:prstGeom>
          <a:noFill/>
        </p:spPr>
      </p:pic>
      <p:sp>
        <p:nvSpPr>
          <p:cNvPr id="5" name="TextBox 4"/>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46053568"/>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What is a TPA?</a:t>
            </a:r>
            <a:endParaRPr lang="en-US" dirty="0"/>
          </a:p>
        </p:txBody>
      </p:sp>
      <p:sp>
        <p:nvSpPr>
          <p:cNvPr id="34819" name="Rectangle 3"/>
          <p:cNvSpPr>
            <a:spLocks noGrp="1" noChangeArrowheads="1"/>
          </p:cNvSpPr>
          <p:nvPr>
            <p:ph idx="1"/>
          </p:nvPr>
        </p:nvSpPr>
        <p:spPr>
          <a:xfrm>
            <a:off x="159591" y="1175657"/>
            <a:ext cx="8670925" cy="4717144"/>
          </a:xfrm>
        </p:spPr>
        <p:txBody>
          <a:bodyPr/>
          <a:lstStyle/>
          <a:p>
            <a:r>
              <a:rPr lang="en-US" dirty="0" smtClean="0"/>
              <a:t>The term TPA means Transfer of Physical Assets</a:t>
            </a:r>
          </a:p>
          <a:p>
            <a:endParaRPr lang="en-US" dirty="0" smtClean="0"/>
          </a:p>
          <a:p>
            <a:pPr>
              <a:buNone/>
            </a:pPr>
            <a:r>
              <a:rPr lang="en-US" dirty="0" smtClean="0"/>
              <a:t> </a:t>
            </a:r>
          </a:p>
        </p:txBody>
      </p:sp>
      <p:pic>
        <p:nvPicPr>
          <p:cNvPr id="37890" name="Picture 2" descr="http://wonderingbrit.files.wordpress.com/2011/04/moving-house1.png"/>
          <p:cNvPicPr>
            <a:picLocks noChangeAspect="1" noChangeArrowheads="1"/>
          </p:cNvPicPr>
          <p:nvPr/>
        </p:nvPicPr>
        <p:blipFill>
          <a:blip r:embed="rId2" cstate="print"/>
          <a:srcRect/>
          <a:stretch>
            <a:fillRect/>
          </a:stretch>
        </p:blipFill>
        <p:spPr bwMode="auto">
          <a:xfrm>
            <a:off x="2510288" y="2171916"/>
            <a:ext cx="3249247" cy="3578041"/>
          </a:xfrm>
          <a:prstGeom prst="rect">
            <a:avLst/>
          </a:prstGeom>
          <a:noFill/>
        </p:spPr>
      </p:pic>
      <p:sp>
        <p:nvSpPr>
          <p:cNvPr id="5" name="TextBox 4"/>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2123373658"/>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animEffect transition="in" filter="fade">
                                      <p:cBhvr>
                                        <p:cTn id="11"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What is a TPA?</a:t>
            </a:r>
            <a:endParaRPr lang="en-US" dirty="0"/>
          </a:p>
        </p:txBody>
      </p:sp>
      <p:sp>
        <p:nvSpPr>
          <p:cNvPr id="34819" name="Rectangle 3"/>
          <p:cNvSpPr>
            <a:spLocks noGrp="1" noChangeArrowheads="1"/>
          </p:cNvSpPr>
          <p:nvPr>
            <p:ph idx="1"/>
          </p:nvPr>
        </p:nvSpPr>
        <p:spPr>
          <a:xfrm>
            <a:off x="159591" y="1175657"/>
            <a:ext cx="8670925" cy="4717144"/>
          </a:xfrm>
        </p:spPr>
        <p:txBody>
          <a:bodyPr/>
          <a:lstStyle/>
          <a:p>
            <a:r>
              <a:rPr lang="en-US" dirty="0" smtClean="0"/>
              <a:t>Types of TPA Reviews:  </a:t>
            </a:r>
          </a:p>
          <a:p>
            <a:pPr lvl="1"/>
            <a:r>
              <a:rPr lang="en-US" dirty="0" smtClean="0"/>
              <a:t>Full TPA Review</a:t>
            </a:r>
          </a:p>
          <a:p>
            <a:pPr lvl="2"/>
            <a:r>
              <a:rPr lang="en-US" dirty="0" smtClean="0"/>
              <a:t>Transfer of title from the mortgagor/seller to the purchaser </a:t>
            </a:r>
            <a:br>
              <a:rPr lang="en-US" dirty="0" smtClean="0"/>
            </a:br>
            <a:endParaRPr lang="en-US" dirty="0" smtClean="0"/>
          </a:p>
          <a:p>
            <a:pPr lvl="2">
              <a:buNone/>
            </a:pPr>
            <a:endParaRPr lang="en-US" dirty="0" smtClean="0"/>
          </a:p>
          <a:p>
            <a:pPr lvl="2"/>
            <a:endParaRPr lang="en-US" dirty="0" smtClean="0"/>
          </a:p>
          <a:p>
            <a:pPr lvl="1"/>
            <a:endParaRPr lang="en-US" dirty="0" smtClean="0"/>
          </a:p>
          <a:p>
            <a:pPr lvl="1"/>
            <a:r>
              <a:rPr lang="en-US" dirty="0" smtClean="0"/>
              <a:t>Modified TPA Review </a:t>
            </a:r>
          </a:p>
          <a:p>
            <a:pPr lvl="2"/>
            <a:r>
              <a:rPr lang="en-US" dirty="0" smtClean="0"/>
              <a:t>Change in principals </a:t>
            </a:r>
            <a:r>
              <a:rPr lang="en-US" dirty="0" smtClean="0">
                <a:solidFill>
                  <a:srgbClr val="013F7D"/>
                </a:solidFill>
              </a:rPr>
              <a:t>and/or governing roles </a:t>
            </a:r>
            <a:r>
              <a:rPr lang="en-US" dirty="0" smtClean="0"/>
              <a:t>of the owner/mortgagor; </a:t>
            </a:r>
            <a:r>
              <a:rPr lang="en-US" dirty="0" smtClean="0">
                <a:solidFill>
                  <a:srgbClr val="013F7D"/>
                </a:solidFill>
              </a:rPr>
              <a:t>or the Lessee </a:t>
            </a:r>
            <a:r>
              <a:rPr lang="en-US" dirty="0" smtClean="0"/>
              <a:t>(majority of cases)</a:t>
            </a:r>
          </a:p>
          <a:p>
            <a:pPr lvl="2"/>
            <a:r>
              <a:rPr lang="en-US" dirty="0" smtClean="0"/>
              <a:t>Change in IRS Reporting Structure  </a:t>
            </a:r>
            <a:br>
              <a:rPr lang="en-US" dirty="0" smtClean="0"/>
            </a:br>
            <a:endParaRPr lang="en-US" dirty="0" smtClean="0"/>
          </a:p>
        </p:txBody>
      </p:sp>
      <p:pic>
        <p:nvPicPr>
          <p:cNvPr id="4" name="Picture 3" descr="http://www.city2shore.com/images/agents/sold_house1.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55343" y="2536464"/>
            <a:ext cx="3195836" cy="1292585"/>
          </a:xfrm>
          <a:prstGeom prst="rect">
            <a:avLst/>
          </a:prstGeom>
          <a:noFill/>
          <a:ln>
            <a:noFill/>
          </a:ln>
        </p:spPr>
      </p:pic>
      <p:sp>
        <p:nvSpPr>
          <p:cNvPr id="5" name="TextBox 4"/>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2123373658"/>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fade">
                                      <p:cBhvr>
                                        <p:cTn id="10" dur="500"/>
                                        <p:tgtEl>
                                          <p:spTgt spid="3481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Effect transition="in" filter="fade">
                                      <p:cBhvr>
                                        <p:cTn id="13" dur="500"/>
                                        <p:tgtEl>
                                          <p:spTgt spid="3481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4819">
                                            <p:txEl>
                                              <p:pRg st="6" end="6"/>
                                            </p:txEl>
                                          </p:spTgt>
                                        </p:tgtEl>
                                        <p:attrNameLst>
                                          <p:attrName>style.visibility</p:attrName>
                                        </p:attrNameLst>
                                      </p:cBhvr>
                                      <p:to>
                                        <p:strVal val="visible"/>
                                      </p:to>
                                    </p:set>
                                    <p:animEffect transition="in" filter="fade">
                                      <p:cBhvr>
                                        <p:cTn id="16" dur="500"/>
                                        <p:tgtEl>
                                          <p:spTgt spid="34819">
                                            <p:txEl>
                                              <p:pRg st="6" end="6"/>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4819">
                                            <p:txEl>
                                              <p:pRg st="7" end="7"/>
                                            </p:txEl>
                                          </p:spTgt>
                                        </p:tgtEl>
                                        <p:attrNameLst>
                                          <p:attrName>style.visibility</p:attrName>
                                        </p:attrNameLst>
                                      </p:cBhvr>
                                      <p:to>
                                        <p:strVal val="visible"/>
                                      </p:to>
                                    </p:set>
                                    <p:animEffect transition="in" filter="fade">
                                      <p:cBhvr>
                                        <p:cTn id="19" dur="500"/>
                                        <p:tgtEl>
                                          <p:spTgt spid="34819">
                                            <p:txEl>
                                              <p:pRg st="7" end="7"/>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4819">
                                            <p:txEl>
                                              <p:pRg st="8" end="8"/>
                                            </p:txEl>
                                          </p:spTgt>
                                        </p:tgtEl>
                                        <p:attrNameLst>
                                          <p:attrName>style.visibility</p:attrName>
                                        </p:attrNameLst>
                                      </p:cBhvr>
                                      <p:to>
                                        <p:strVal val="visible"/>
                                      </p:to>
                                    </p:set>
                                    <p:animEffect transition="in" filter="fade">
                                      <p:cBhvr>
                                        <p:cTn id="22" dur="500"/>
                                        <p:tgtEl>
                                          <p:spTgt spid="348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50736" y="2211161"/>
            <a:ext cx="6226627" cy="1843314"/>
          </a:xfrm>
        </p:spPr>
        <p:txBody>
          <a:bodyPr/>
          <a:lstStyle/>
          <a:p>
            <a:r>
              <a:rPr lang="en-US" dirty="0" smtClean="0"/>
              <a:t>Why is a TPA Required?</a:t>
            </a:r>
            <a:endParaRPr lang="en-US" dirty="0"/>
          </a:p>
        </p:txBody>
      </p:sp>
      <p:pic>
        <p:nvPicPr>
          <p:cNvPr id="23554" name="Picture 2" descr="http://www.garylellis.org/wp-content/uploads/2011/04/question.jpg"/>
          <p:cNvPicPr>
            <a:picLocks noChangeAspect="1" noChangeArrowheads="1"/>
          </p:cNvPicPr>
          <p:nvPr/>
        </p:nvPicPr>
        <p:blipFill>
          <a:blip r:embed="rId2" cstate="print"/>
          <a:srcRect/>
          <a:stretch>
            <a:fillRect/>
          </a:stretch>
        </p:blipFill>
        <p:spPr bwMode="auto">
          <a:xfrm>
            <a:off x="3143132" y="3695699"/>
            <a:ext cx="2515798" cy="2838451"/>
          </a:xfrm>
          <a:prstGeom prst="rect">
            <a:avLst/>
          </a:prstGeom>
          <a:noFill/>
        </p:spPr>
      </p:pic>
      <p:sp>
        <p:nvSpPr>
          <p:cNvPr id="2" name="TextBox 1"/>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46053568"/>
      </p:ext>
    </p:extLst>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Why is a TPA Required? </a:t>
            </a:r>
            <a:endParaRPr lang="en-US" dirty="0"/>
          </a:p>
        </p:txBody>
      </p:sp>
      <p:sp>
        <p:nvSpPr>
          <p:cNvPr id="34819" name="Rectangle 3"/>
          <p:cNvSpPr>
            <a:spLocks noGrp="1" noChangeArrowheads="1"/>
          </p:cNvSpPr>
          <p:nvPr>
            <p:ph idx="1"/>
          </p:nvPr>
        </p:nvSpPr>
        <p:spPr/>
        <p:txBody>
          <a:bodyPr/>
          <a:lstStyle/>
          <a:p>
            <a:r>
              <a:rPr lang="en-US" dirty="0" smtClean="0"/>
              <a:t>HUD and the Mortgagee exercise control over changes in the Ownership/Mortgagor; Lessee; and the Management Agent. </a:t>
            </a:r>
          </a:p>
          <a:p>
            <a:pPr lvl="1"/>
            <a:r>
              <a:rPr lang="en-US" dirty="0" smtClean="0"/>
              <a:t>The Regulatory Agreements require Owners/Mortgagors; Lessees; and Management Agents to seek HUD’s written approval of transactions involving the transfer of all or a controlling </a:t>
            </a:r>
            <a:r>
              <a:rPr lang="en-US" dirty="0" smtClean="0">
                <a:solidFill>
                  <a:srgbClr val="C00000"/>
                </a:solidFill>
              </a:rPr>
              <a:t>interest in the Mortgagor/Owner; and the  Lessee/Operator; </a:t>
            </a:r>
            <a:r>
              <a:rPr lang="en-US" dirty="0" smtClean="0"/>
              <a:t>of the HUD insured or HUD held property from one group of individuals or entity to another individual, group of individuals, or entity. </a:t>
            </a:r>
            <a:br>
              <a:rPr lang="en-US" dirty="0" smtClean="0"/>
            </a:br>
            <a:r>
              <a:rPr lang="en-US" dirty="0" smtClean="0"/>
              <a:t> </a:t>
            </a:r>
          </a:p>
          <a:p>
            <a:pPr lvl="2"/>
            <a:endParaRPr lang="en-US" dirty="0" smtClean="0"/>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fade">
                                      <p:cBhvr>
                                        <p:cTn id="10" dur="500"/>
                                        <p:tgtEl>
                                          <p:spTgt spid="348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en-US" dirty="0" smtClean="0"/>
              <a:t>Why is TPA Required?</a:t>
            </a:r>
            <a:endParaRPr lang="en-US" dirty="0"/>
          </a:p>
        </p:txBody>
      </p:sp>
      <p:sp>
        <p:nvSpPr>
          <p:cNvPr id="34819" name="Rectangle 3"/>
          <p:cNvSpPr>
            <a:spLocks noGrp="1" noChangeArrowheads="1"/>
          </p:cNvSpPr>
          <p:nvPr>
            <p:ph idx="1"/>
          </p:nvPr>
        </p:nvSpPr>
        <p:spPr>
          <a:xfrm>
            <a:off x="159591" y="1175657"/>
            <a:ext cx="8670925" cy="4717144"/>
          </a:xfrm>
        </p:spPr>
        <p:txBody>
          <a:bodyPr/>
          <a:lstStyle/>
          <a:p>
            <a:r>
              <a:rPr lang="en-US" dirty="0" smtClean="0"/>
              <a:t>The TPA review ensures that HUD rules are enforceable (a.k.a. create </a:t>
            </a:r>
            <a:r>
              <a:rPr lang="en-US" dirty="0" err="1" smtClean="0"/>
              <a:t>privity</a:t>
            </a:r>
            <a:r>
              <a:rPr lang="en-US" dirty="0" smtClean="0"/>
              <a:t>) and that the FHA lender has a first position on collateral (a.k.a. perfected security interest). </a:t>
            </a:r>
          </a:p>
          <a:p>
            <a:r>
              <a:rPr lang="en-US" dirty="0" smtClean="0"/>
              <a:t>A review of the </a:t>
            </a:r>
            <a:r>
              <a:rPr lang="en-US" i="1" dirty="0" smtClean="0"/>
              <a:t>purchaser’s </a:t>
            </a:r>
            <a:r>
              <a:rPr lang="en-US" i="1" dirty="0"/>
              <a:t>experience and </a:t>
            </a:r>
            <a:r>
              <a:rPr lang="en-US" i="1" dirty="0" smtClean="0"/>
              <a:t>qualifications to protect HUDs interest in the facility by ensuring the purchaser has expertise </a:t>
            </a:r>
            <a:r>
              <a:rPr lang="en-US" i="1" dirty="0"/>
              <a:t>to successfully </a:t>
            </a:r>
            <a:r>
              <a:rPr lang="en-US" i="1" dirty="0" smtClean="0"/>
              <a:t>own the facility.</a:t>
            </a:r>
            <a:endParaRPr lang="en-US" dirty="0" smtClean="0"/>
          </a:p>
        </p:txBody>
      </p:sp>
      <p:sp>
        <p:nvSpPr>
          <p:cNvPr id="4" name="TextBox 3"/>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2313512058"/>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animEffect transition="in" filter="fade">
                                      <p:cBhvr>
                                        <p:cTn id="11" dur="500"/>
                                        <p:tgtEl>
                                          <p:spTgt spid="348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Types of transfers require a TPA review?</a:t>
            </a:r>
            <a:br>
              <a:rPr lang="en-US" dirty="0" smtClean="0"/>
            </a:br>
            <a:endParaRPr lang="en-US" dirty="0"/>
          </a:p>
        </p:txBody>
      </p:sp>
      <p:pic>
        <p:nvPicPr>
          <p:cNvPr id="3" name="Picture 2" descr="http://www.garylellis.org/wp-content/uploads/2011/04/question.jpg"/>
          <p:cNvPicPr>
            <a:picLocks noChangeAspect="1" noChangeArrowheads="1"/>
          </p:cNvPicPr>
          <p:nvPr/>
        </p:nvPicPr>
        <p:blipFill>
          <a:blip r:embed="rId2" cstate="print"/>
          <a:srcRect/>
          <a:stretch>
            <a:fillRect/>
          </a:stretch>
        </p:blipFill>
        <p:spPr bwMode="auto">
          <a:xfrm>
            <a:off x="3238382" y="4210050"/>
            <a:ext cx="2515798" cy="2447925"/>
          </a:xfrm>
          <a:prstGeom prst="rect">
            <a:avLst/>
          </a:prstGeom>
          <a:noFill/>
        </p:spPr>
      </p:pic>
      <p:sp>
        <p:nvSpPr>
          <p:cNvPr id="5" name="TextBox 4"/>
          <p:cNvSpPr txBox="1"/>
          <p:nvPr/>
        </p:nvSpPr>
        <p:spPr>
          <a:xfrm>
            <a:off x="633894" y="6426428"/>
            <a:ext cx="3590924" cy="215444"/>
          </a:xfrm>
          <a:prstGeom prst="rect">
            <a:avLst/>
          </a:prstGeom>
          <a:noFill/>
        </p:spPr>
        <p:txBody>
          <a:bodyPr wrap="square" rtlCol="0">
            <a:spAutoFit/>
          </a:bodyPr>
          <a:lstStyle/>
          <a:p>
            <a:r>
              <a:rPr lang="en-US" sz="800" dirty="0" smtClean="0"/>
              <a:t>03/01/2013 LJM</a:t>
            </a:r>
            <a:endParaRPr lang="en-US" sz="800" dirty="0"/>
          </a:p>
        </p:txBody>
      </p:sp>
    </p:spTree>
    <p:extLst>
      <p:ext uri="{BB962C8B-B14F-4D97-AF65-F5344CB8AC3E}">
        <p14:creationId xmlns:p14="http://schemas.microsoft.com/office/powerpoint/2010/main" xmlns="" val="1972999358"/>
      </p:ext>
    </p:extLst>
  </p:cSld>
  <p:clrMapOvr>
    <a:masterClrMapping/>
  </p:clrMapOvr>
  <p:transition>
    <p:random/>
  </p:transition>
</p:sld>
</file>

<file path=ppt/theme/theme1.xml><?xml version="1.0" encoding="utf-8"?>
<a:theme xmlns:a="http://schemas.openxmlformats.org/drawingml/2006/main" name="Default Desig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Default Design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19AC76DC928C4CBB71514DECBD9819" ma:contentTypeVersion="2" ma:contentTypeDescription="Create a new document." ma:contentTypeScope="" ma:versionID="7e6f76c2b2c611b454d74f14a644978c">
  <xsd:schema xmlns:xsd="http://www.w3.org/2001/XMLSchema" xmlns:xs="http://www.w3.org/2001/XMLSchema" xmlns:p="http://schemas.microsoft.com/office/2006/metadata/properties" xmlns:ns1="http://schemas.microsoft.com/sharepoint/v3" xmlns:ns2="adb541f9-d6d0-4bfe-a0e5-a5de933521c7" targetNamespace="http://schemas.microsoft.com/office/2006/metadata/properties" ma:root="true" ma:fieldsID="9c62f945007d6a303ad25c775b19f7d6" ns1:_="" ns2:_="">
    <xsd:import namespace="http://schemas.microsoft.com/sharepoint/v3"/>
    <xsd:import namespace="adb541f9-d6d0-4bfe-a0e5-a5de933521c7"/>
    <xsd:element name="properties">
      <xsd:complexType>
        <xsd:sequence>
          <xsd:element name="documentManagement">
            <xsd:complexType>
              <xsd:all>
                <xsd:element ref="ns2:_dlc_DocId" minOccurs="0"/>
                <xsd:element ref="ns2:_dlc_DocIdUrl" minOccurs="0"/>
                <xsd:element ref="ns2:_dlc_DocIdPersistId" minOccurs="0"/>
                <xsd:element ref="ns1:AverageRating" minOccurs="0"/>
                <xsd:element ref="ns1:Rat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1" nillable="true" ma:displayName="Rating (0-5)" ma:decimals="2" ma:description="Average value of all the ratings that have been submitted" ma:indexed="true" ma:internalName="AverageRating" ma:readOnly="true">
      <xsd:simpleType>
        <xsd:restriction base="dms:Number"/>
      </xsd:simpleType>
    </xsd:element>
    <xsd:element name="RatingCount" ma:index="12" nillable="true" ma:displayName="Number of Ratings" ma:decimals="0" ma:description="Number of ratings submitted"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db541f9-d6d0-4bfe-a0e5-a5de933521c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adb541f9-d6d0-4bfe-a0e5-a5de933521c7" xsi:nil="true"/>
    <_dlc_DocIdUrl xmlns="adb541f9-d6d0-4bfe-a0e5-a5de933521c7">
      <Url xsi:nil="true"/>
      <Description xsi:nil="true"/>
    </_dlc_DocIdUrl>
    <AverageRating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0E582AE-C54D-4D60-B4FD-5AA0BEF8A6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db541f9-d6d0-4bfe-a0e5-a5de933521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D5659B-A9DD-4D38-8B80-EACD84439590}">
  <ds:schemaRefs>
    <ds:schemaRef ds:uri="http://schemas.microsoft.com/office/2006/metadata/properties"/>
    <ds:schemaRef ds:uri="http://schemas.microsoft.com/sharepoint/v3"/>
    <ds:schemaRef ds:uri="http://schemas.microsoft.com/office/2006/documentManagement/types"/>
    <ds:schemaRef ds:uri="http://purl.org/dc/terms/"/>
    <ds:schemaRef ds:uri="http://purl.org/dc/elements/1.1/"/>
    <ds:schemaRef ds:uri="adb541f9-d6d0-4bfe-a0e5-a5de933521c7"/>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6B870D4-7DF9-49A5-ADF1-759EF72B6A21}">
  <ds:schemaRefs>
    <ds:schemaRef ds:uri="http://schemas.microsoft.com/sharepoint/v3/contenttype/forms"/>
  </ds:schemaRefs>
</ds:datastoreItem>
</file>

<file path=customXml/itemProps4.xml><?xml version="1.0" encoding="utf-8"?>
<ds:datastoreItem xmlns:ds="http://schemas.openxmlformats.org/officeDocument/2006/customXml" ds:itemID="{9CC0BEA9-41D1-4CAD-83BE-0EDF277BC16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24725</TotalTime>
  <Words>890</Words>
  <Application>Microsoft Office PowerPoint</Application>
  <PresentationFormat>On-screen Show (4:3)</PresentationFormat>
  <Paragraphs>110</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Slide 1</vt:lpstr>
      <vt:lpstr>Presentation Overview</vt:lpstr>
      <vt:lpstr>What is a TPA?</vt:lpstr>
      <vt:lpstr>What is a TPA?</vt:lpstr>
      <vt:lpstr>What is a TPA?</vt:lpstr>
      <vt:lpstr>Why is a TPA Required?</vt:lpstr>
      <vt:lpstr>Why is a TPA Required? </vt:lpstr>
      <vt:lpstr>Why is TPA Required?</vt:lpstr>
      <vt:lpstr>What Types of transfers require a TPA review? </vt:lpstr>
      <vt:lpstr>What Types of Transfers Require a TPA review? </vt:lpstr>
      <vt:lpstr>What Types of Transfers Require a TPA review? </vt:lpstr>
      <vt:lpstr>Examples</vt:lpstr>
      <vt:lpstr>What Types of Transfers Require a TPA review? </vt:lpstr>
      <vt:lpstr>What Types of Transfers Require Require a TPA review? </vt:lpstr>
      <vt:lpstr>What Types of Transfers Require a TPA review? </vt:lpstr>
      <vt:lpstr>TPA submission requirements</vt:lpstr>
      <vt:lpstr>TPA Review Submission Requirements?</vt:lpstr>
      <vt:lpstr>TPA Review Submissin Requirements? </vt:lpstr>
      <vt:lpstr>TPA Review Submission Requirements?</vt:lpstr>
      <vt:lpstr>TPA Review Submission Requirements?</vt:lpstr>
      <vt:lpstr>Questions?       </vt:lpstr>
    </vt:vector>
  </TitlesOfParts>
  <Company>U.S. Department of Housing and Urban Development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Glorianna Peng</dc:creator>
  <cp:lastModifiedBy>Alvin Sutherlin</cp:lastModifiedBy>
  <cp:revision>780</cp:revision>
  <cp:lastPrinted>2013-03-05T17:48:48Z</cp:lastPrinted>
  <dcterms:created xsi:type="dcterms:W3CDTF">2006-11-13T21:23:41Z</dcterms:created>
  <dcterms:modified xsi:type="dcterms:W3CDTF">2016-11-01T10:08:54Z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160299216</vt:i4>
  </property>
  <property fmtid="{D5CDD505-2E9C-101B-9397-08002B2CF9AE}" pid="3" name="_NewReviewCycle">
    <vt:lpwstr/>
  </property>
  <property fmtid="{D5CDD505-2E9C-101B-9397-08002B2CF9AE}" pid="4" name="_EmailSubject">
    <vt:lpwstr>This incorporates Catherines comments from a few minutes ago</vt:lpwstr>
  </property>
  <property fmtid="{D5CDD505-2E9C-101B-9397-08002B2CF9AE}" pid="5" name="_AuthorEmail">
    <vt:lpwstr>Linda.Monger@hud.gov</vt:lpwstr>
  </property>
  <property fmtid="{D5CDD505-2E9C-101B-9397-08002B2CF9AE}" pid="6" name="_AuthorEmailDisplayName">
    <vt:lpwstr>Monger, Linda</vt:lpwstr>
  </property>
  <property fmtid="{D5CDD505-2E9C-101B-9397-08002B2CF9AE}" pid="7" name="_PreviousAdHocReviewCycleID">
    <vt:i4>602325090</vt:i4>
  </property>
  <property fmtid="{D5CDD505-2E9C-101B-9397-08002B2CF9AE}" pid="8" name="ContentTypeId">
    <vt:lpwstr>0x0101003519AC76DC928C4CBB71514DECBD9819</vt:lpwstr>
  </property>
  <property fmtid="{D5CDD505-2E9C-101B-9397-08002B2CF9AE}" pid="9" name="_dlc_DocIdItemGuid">
    <vt:lpwstr>cf7253fb-27d6-497c-a8c9-b4241d13bb6d</vt:lpwstr>
  </property>
</Properties>
</file>